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1"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87" r:id="rId14"/>
    <p:sldId id="269" r:id="rId15"/>
    <p:sldId id="279" r:id="rId16"/>
    <p:sldId id="270" r:id="rId17"/>
    <p:sldId id="280" r:id="rId18"/>
    <p:sldId id="281" r:id="rId19"/>
    <p:sldId id="271" r:id="rId20"/>
    <p:sldId id="289" r:id="rId21"/>
    <p:sldId id="286" r:id="rId22"/>
    <p:sldId id="291" r:id="rId23"/>
    <p:sldId id="292" r:id="rId24"/>
    <p:sldId id="283" r:id="rId25"/>
    <p:sldId id="284" r:id="rId26"/>
    <p:sldId id="285" r:id="rId27"/>
    <p:sldId id="290" r:id="rId28"/>
    <p:sldId id="293" r:id="rId29"/>
    <p:sldId id="288" r:id="rId30"/>
    <p:sldId id="294" r:id="rId31"/>
    <p:sldId id="272" r:id="rId32"/>
    <p:sldId id="295"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19" autoAdjust="0"/>
    <p:restoredTop sz="71045" autoAdjust="0"/>
  </p:normalViewPr>
  <p:slideViewPr>
    <p:cSldViewPr>
      <p:cViewPr varScale="1">
        <p:scale>
          <a:sx n="83" d="100"/>
          <a:sy n="83" d="100"/>
        </p:scale>
        <p:origin x="-16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8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68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68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68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E24F5E-3CDC-E741-89FC-EC1FCBC0363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397EB80-D426-6944-A307-C7BEDDE09A4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ioinformatics.icmb.utexas.edu/lgl/" TargetMode="External"/><Relationship Id="rId4" Type="http://schemas.openxmlformats.org/officeDocument/2006/relationships/hyperlink" Target="http://www.research.att.com/sw/tools/graphviz/"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cc.gov/" TargetMode="External"/><Relationship Id="rId4" Type="http://schemas.openxmlformats.org/officeDocument/2006/relationships/hyperlink" Target="http://www.gmfus.org/"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dynamic 2D JPG/PNG images and 3D VRML maps of the Internet. These maps are built off of our database using two different graphing engines: </a:t>
            </a:r>
            <a:r>
              <a:rPr lang="en-US" dirty="0" smtClean="0">
                <a:hlinkClick r:id="rId3"/>
              </a:rPr>
              <a:t>Large Graph Layout</a:t>
            </a:r>
            <a:r>
              <a:rPr lang="en-US" dirty="0" smtClean="0"/>
              <a:t> (LGL) by Alex </a:t>
            </a:r>
            <a:r>
              <a:rPr lang="en-US" dirty="0" err="1" smtClean="0"/>
              <a:t>Adai</a:t>
            </a:r>
            <a:r>
              <a:rPr lang="en-US" dirty="0" smtClean="0"/>
              <a:t> and </a:t>
            </a:r>
            <a:r>
              <a:rPr lang="en-US" dirty="0" smtClean="0">
                <a:hlinkClick r:id="rId4"/>
              </a:rPr>
              <a:t>Graphviz</a:t>
            </a:r>
            <a:r>
              <a:rPr lang="en-US" dirty="0" smtClean="0"/>
              <a:t> by Peter North at AT&amp;T Labs Research</a:t>
            </a:r>
            <a:endParaRPr lang="en-US" dirty="0"/>
          </a:p>
        </p:txBody>
      </p:sp>
      <p:sp>
        <p:nvSpPr>
          <p:cNvPr id="4" name="Slide Number Placeholder 3"/>
          <p:cNvSpPr>
            <a:spLocks noGrp="1"/>
          </p:cNvSpPr>
          <p:nvPr>
            <p:ph type="sldNum" sz="quarter" idx="10"/>
          </p:nvPr>
        </p:nvSpPr>
        <p:spPr/>
        <p:txBody>
          <a:bodyPr/>
          <a:lstStyle/>
          <a:p>
            <a:fld id="{9397EB80-D426-6944-A307-C7BEDDE09A46}"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Stefan sits on the investment boards of a number of hi-tech companies. He was previously a member of the advisory board of central R&amp;D of Deutsche Telekom. Prior to that Stefan was CEO and one of the two major shareholders of the </a:t>
            </a:r>
            <a:r>
              <a:rPr lang="en-US" dirty="0" err="1" smtClean="0"/>
              <a:t>TIMe</a:t>
            </a:r>
            <a:r>
              <a:rPr lang="en-US" dirty="0" smtClean="0"/>
              <a:t>-start-up management group, and was MD of MFS Communications in Germany (now part of MCI WorldCom) setting up the first local loop access carrier in competition to Deutsche Telekom (getting special permission from the Regulator to install fibre in several cities, one year before deregulation allowed it, and negotiating the first contract with city authorities in Germany to use their ducts for cabling!) </a:t>
            </a:r>
          </a:p>
          <a:p>
            <a:r>
              <a:rPr lang="en-US" dirty="0" smtClean="0"/>
              <a:t>Before his work at MFS, Stefan was Business Development Manager at British Telecom plc., in charge of acquisitions, strategic alliances and strategic projects (outsourcing, system integration and consulting). Even earlier he worked as senior consultant for Arthur D. Little in client projects at </a:t>
            </a:r>
            <a:r>
              <a:rPr lang="en-US" dirty="0" err="1" smtClean="0"/>
              <a:t>Swisscom</a:t>
            </a:r>
            <a:r>
              <a:rPr lang="en-US" dirty="0" smtClean="0"/>
              <a:t>, BT and Siemens. </a:t>
            </a:r>
          </a:p>
          <a:p>
            <a:r>
              <a:rPr lang="en-US" dirty="0" smtClean="0"/>
              <a:t>Stefan graduated in Mathematics and Business Administration and Engineering and started his career as a systems engineer at SEL Software GmbH, now part of Alcatel. Stefan has worked around the world and is author of the books “</a:t>
            </a:r>
            <a:r>
              <a:rPr lang="en-US" dirty="0" err="1" smtClean="0"/>
              <a:t>Wie</a:t>
            </a:r>
            <a:r>
              <a:rPr lang="en-US" dirty="0" smtClean="0"/>
              <a:t> </a:t>
            </a:r>
            <a:r>
              <a:rPr lang="en-US" dirty="0" err="1" smtClean="0"/>
              <a:t>beeinflußt</a:t>
            </a:r>
            <a:r>
              <a:rPr lang="en-US" dirty="0" smtClean="0"/>
              <a:t> </a:t>
            </a:r>
            <a:r>
              <a:rPr lang="en-US" dirty="0" err="1" smtClean="0"/>
              <a:t>der</a:t>
            </a:r>
            <a:r>
              <a:rPr lang="en-US" dirty="0" smtClean="0"/>
              <a:t> </a:t>
            </a:r>
            <a:r>
              <a:rPr lang="en-US" dirty="0" err="1" smtClean="0"/>
              <a:t>Kapitalmarkt</a:t>
            </a:r>
            <a:r>
              <a:rPr lang="en-US" dirty="0" smtClean="0"/>
              <a:t> die Innovation in </a:t>
            </a:r>
            <a:r>
              <a:rPr lang="en-US" dirty="0" err="1" smtClean="0"/>
              <a:t>der</a:t>
            </a:r>
            <a:r>
              <a:rPr lang="en-US" dirty="0" smtClean="0"/>
              <a:t> </a:t>
            </a:r>
            <a:r>
              <a:rPr lang="en-US" dirty="0" err="1" smtClean="0"/>
              <a:t>Telekommunikation</a:t>
            </a:r>
            <a:r>
              <a:rPr lang="en-US" dirty="0" smtClean="0"/>
              <a:t>”, published in 2001, “</a:t>
            </a:r>
            <a:r>
              <a:rPr lang="en-US" dirty="0" err="1" smtClean="0"/>
              <a:t>eCompanies</a:t>
            </a:r>
            <a:r>
              <a:rPr lang="en-US" dirty="0" smtClean="0"/>
              <a:t>, </a:t>
            </a:r>
            <a:r>
              <a:rPr lang="en-US" dirty="0" err="1" smtClean="0"/>
              <a:t>gründen</a:t>
            </a:r>
            <a:r>
              <a:rPr lang="en-US" dirty="0" smtClean="0"/>
              <a:t>, </a:t>
            </a:r>
            <a:r>
              <a:rPr lang="en-US" dirty="0" err="1" smtClean="0"/>
              <a:t>wachsen</a:t>
            </a:r>
            <a:r>
              <a:rPr lang="en-US" dirty="0" smtClean="0"/>
              <a:t>, </a:t>
            </a:r>
            <a:r>
              <a:rPr lang="en-US" dirty="0" err="1" smtClean="0"/>
              <a:t>ernten</a:t>
            </a:r>
            <a:r>
              <a:rPr lang="en-US" dirty="0" smtClean="0"/>
              <a:t>”, published 2000 and "Just in Time </a:t>
            </a:r>
            <a:r>
              <a:rPr lang="en-US" dirty="0" err="1" smtClean="0"/>
              <a:t>bei</a:t>
            </a:r>
            <a:r>
              <a:rPr lang="en-US" dirty="0" smtClean="0"/>
              <a:t> Software </a:t>
            </a:r>
            <a:r>
              <a:rPr lang="en-US" dirty="0" err="1" smtClean="0"/>
              <a:t>Grossprojekten</a:t>
            </a:r>
            <a:r>
              <a:rPr lang="en-US" dirty="0" smtClean="0"/>
              <a:t>", published in 1991. </a:t>
            </a:r>
          </a:p>
          <a:p>
            <a:r>
              <a:rPr lang="en-US" dirty="0" smtClean="0"/>
              <a:t>Stefan is an entrepreneur who has contributed to the book “The future of telecommunications industries” By Arnold Picot. This is all the evidence we needed that he is an ideal speaker for the South African community as he has the understanding of an academic but the experience of a venture capitalist. He has agreed to speak at our conference planned May 24, 2010. </a:t>
            </a:r>
          </a:p>
          <a:p>
            <a:endParaRPr lang="en-US" dirty="0" smtClean="0"/>
          </a:p>
          <a:p>
            <a:r>
              <a:rPr lang="en-US" dirty="0" smtClean="0"/>
              <a:t>Senior Advisor for Internet Technology at the </a:t>
            </a:r>
            <a:r>
              <a:rPr lang="en-US" dirty="0" smtClean="0">
                <a:hlinkClick r:id="rId3"/>
              </a:rPr>
              <a:t>Federal Communications Commission (FCC)</a:t>
            </a:r>
            <a:r>
              <a:rPr lang="en-US" dirty="0" smtClean="0"/>
              <a:t> in Washington, DC. I worked for the European Commission during 2004 pursuant to a grant from the </a:t>
            </a:r>
            <a:r>
              <a:rPr lang="en-US" dirty="0" smtClean="0">
                <a:hlinkClick r:id="rId4"/>
              </a:rPr>
              <a:t>German Marshall Fund of the United States</a:t>
            </a:r>
            <a:r>
              <a:rPr lang="en-US" dirty="0" smtClean="0"/>
              <a:t> (GMF). Prior to joining the FCC, I was Chief Technology Officer (CTO) for GTE Internetworking (</a:t>
            </a:r>
            <a:r>
              <a:rPr lang="en-US" dirty="0" err="1" smtClean="0"/>
              <a:t>Genuity</a:t>
            </a:r>
            <a:r>
              <a:rPr lang="en-US" dirty="0" smtClean="0"/>
              <a:t>).</a:t>
            </a:r>
            <a:endParaRPr lang="en-US" dirty="0"/>
          </a:p>
        </p:txBody>
      </p:sp>
      <p:sp>
        <p:nvSpPr>
          <p:cNvPr id="4" name="Slide Number Placeholder 3"/>
          <p:cNvSpPr>
            <a:spLocks noGrp="1"/>
          </p:cNvSpPr>
          <p:nvPr>
            <p:ph type="sldNum" sz="quarter" idx="10"/>
          </p:nvPr>
        </p:nvSpPr>
        <p:spPr/>
        <p:txBody>
          <a:bodyPr/>
          <a:lstStyle/>
          <a:p>
            <a:fld id="{9397EB80-D426-6944-A307-C7BEDDE09A46}"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58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5844" name="Rectangle 4"/>
          <p:cNvSpPr>
            <a:spLocks noGrp="1" noChangeArrowheads="1"/>
          </p:cNvSpPr>
          <p:nvPr>
            <p:ph type="dt" sz="half" idx="2"/>
          </p:nvPr>
        </p:nvSpPr>
        <p:spPr/>
        <p:txBody>
          <a:bodyPr/>
          <a:lstStyle>
            <a:lvl1pPr>
              <a:defRPr>
                <a:latin typeface="Arial" charset="0"/>
              </a:defRPr>
            </a:lvl1pPr>
          </a:lstStyle>
          <a:p>
            <a:fld id="{00BAE90D-191C-E14C-A99A-54A5712ACD43}" type="datetime1">
              <a:rPr lang="en-US"/>
              <a:pPr/>
              <a:t>5/24/10</a:t>
            </a:fld>
            <a:endParaRPr lang="en-US"/>
          </a:p>
        </p:txBody>
      </p:sp>
      <p:sp>
        <p:nvSpPr>
          <p:cNvPr id="35845" name="Rectangle 5"/>
          <p:cNvSpPr>
            <a:spLocks noGrp="1" noChangeArrowheads="1"/>
          </p:cNvSpPr>
          <p:nvPr>
            <p:ph type="ftr" sz="quarter" idx="3"/>
          </p:nvPr>
        </p:nvSpPr>
        <p:spPr/>
        <p:txBody>
          <a:bodyPr/>
          <a:lstStyle>
            <a:lvl1pPr>
              <a:defRPr>
                <a:latin typeface="Arial" charset="0"/>
              </a:defRPr>
            </a:lvl1pPr>
          </a:lstStyle>
          <a:p>
            <a:r>
              <a:rPr lang="en-US"/>
              <a:t>ISOC-ZA Internet Fiesta</a:t>
            </a:r>
          </a:p>
        </p:txBody>
      </p:sp>
      <p:sp>
        <p:nvSpPr>
          <p:cNvPr id="35846" name="Rectangle 6"/>
          <p:cNvSpPr>
            <a:spLocks noGrp="1" noChangeArrowheads="1"/>
          </p:cNvSpPr>
          <p:nvPr>
            <p:ph type="sldNum" sz="quarter" idx="4"/>
          </p:nvPr>
        </p:nvSpPr>
        <p:spPr/>
        <p:txBody>
          <a:bodyPr/>
          <a:lstStyle>
            <a:lvl1pPr>
              <a:defRPr>
                <a:latin typeface="Arial" charset="0"/>
              </a:defRPr>
            </a:lvl1pPr>
          </a:lstStyle>
          <a:p>
            <a:fld id="{8ACCC3BE-6CE3-ED44-850F-55EED81302E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AD168D5A-D757-364D-94F1-41359F5BC615}" type="datetime1">
              <a:rPr lang="en-US"/>
              <a:pPr/>
              <a:t>5/24/10</a:t>
            </a:fld>
            <a:endParaRPr lang="en-US"/>
          </a:p>
        </p:txBody>
      </p:sp>
      <p:sp>
        <p:nvSpPr>
          <p:cNvPr id="5" name="Footer Placeholder 4"/>
          <p:cNvSpPr>
            <a:spLocks noGrp="1"/>
          </p:cNvSpPr>
          <p:nvPr>
            <p:ph type="ftr" sz="quarter" idx="11"/>
          </p:nvPr>
        </p:nvSpPr>
        <p:spPr/>
        <p:txBody>
          <a:bodyPr/>
          <a:lstStyle>
            <a:lvl1pPr>
              <a:defRPr/>
            </a:lvl1pPr>
          </a:lstStyle>
          <a:p>
            <a:r>
              <a:rPr lang="en-US"/>
              <a:t>ISOC-ZA Internet Fiesta</a:t>
            </a:r>
          </a:p>
        </p:txBody>
      </p:sp>
      <p:sp>
        <p:nvSpPr>
          <p:cNvPr id="6" name="Slide Number Placeholder 5"/>
          <p:cNvSpPr>
            <a:spLocks noGrp="1"/>
          </p:cNvSpPr>
          <p:nvPr>
            <p:ph type="sldNum" sz="quarter" idx="12"/>
          </p:nvPr>
        </p:nvSpPr>
        <p:spPr/>
        <p:txBody>
          <a:bodyPr/>
          <a:lstStyle>
            <a:lvl1pPr>
              <a:defRPr smtClean="0"/>
            </a:lvl1pPr>
          </a:lstStyle>
          <a:p>
            <a:fld id="{1F517B3E-62B1-8749-9D3E-52D5C12C791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B3DC01E6-FF60-B447-A65C-8EC259A4A21A}" type="datetime1">
              <a:rPr lang="en-US"/>
              <a:pPr/>
              <a:t>5/24/10</a:t>
            </a:fld>
            <a:endParaRPr lang="en-US"/>
          </a:p>
        </p:txBody>
      </p:sp>
      <p:sp>
        <p:nvSpPr>
          <p:cNvPr id="5" name="Footer Placeholder 4"/>
          <p:cNvSpPr>
            <a:spLocks noGrp="1"/>
          </p:cNvSpPr>
          <p:nvPr>
            <p:ph type="ftr" sz="quarter" idx="11"/>
          </p:nvPr>
        </p:nvSpPr>
        <p:spPr/>
        <p:txBody>
          <a:bodyPr/>
          <a:lstStyle>
            <a:lvl1pPr>
              <a:defRPr/>
            </a:lvl1pPr>
          </a:lstStyle>
          <a:p>
            <a:r>
              <a:rPr lang="en-US"/>
              <a:t>ISOC-ZA Internet Fiesta</a:t>
            </a:r>
          </a:p>
        </p:txBody>
      </p:sp>
      <p:sp>
        <p:nvSpPr>
          <p:cNvPr id="6" name="Slide Number Placeholder 5"/>
          <p:cNvSpPr>
            <a:spLocks noGrp="1"/>
          </p:cNvSpPr>
          <p:nvPr>
            <p:ph type="sldNum" sz="quarter" idx="12"/>
          </p:nvPr>
        </p:nvSpPr>
        <p:spPr/>
        <p:txBody>
          <a:bodyPr/>
          <a:lstStyle>
            <a:lvl1pPr>
              <a:defRPr smtClean="0"/>
            </a:lvl1pPr>
          </a:lstStyle>
          <a:p>
            <a:fld id="{551E0557-DDB3-A446-B4DE-CB7B218182C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6400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smtClean="0"/>
            </a:lvl1pPr>
          </a:lstStyle>
          <a:p>
            <a:fld id="{9253D572-1E13-4448-A7C7-4844A18B6210}" type="datetime1">
              <a:rPr lang="en-US"/>
              <a:pPr/>
              <a:t>5/24/10</a:t>
            </a:fld>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r>
              <a:rPr lang="en-US"/>
              <a:t>ISOC-ZA Internet Fiesta</a:t>
            </a:r>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B1AB3EE6-3C94-F640-B9C6-AF184C057A5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11A0739E-4313-3340-B2B2-012A8366D78F}" type="datetime1">
              <a:rPr lang="en-US"/>
              <a:pPr/>
              <a:t>5/24/10</a:t>
            </a:fld>
            <a:endParaRPr lang="en-US"/>
          </a:p>
        </p:txBody>
      </p:sp>
      <p:sp>
        <p:nvSpPr>
          <p:cNvPr id="5" name="Footer Placeholder 4"/>
          <p:cNvSpPr>
            <a:spLocks noGrp="1"/>
          </p:cNvSpPr>
          <p:nvPr>
            <p:ph type="ftr" sz="quarter" idx="11"/>
          </p:nvPr>
        </p:nvSpPr>
        <p:spPr/>
        <p:txBody>
          <a:bodyPr/>
          <a:lstStyle>
            <a:lvl1pPr>
              <a:defRPr/>
            </a:lvl1pPr>
          </a:lstStyle>
          <a:p>
            <a:r>
              <a:rPr lang="en-US"/>
              <a:t>ISOC-ZA Internet Fiesta</a:t>
            </a:r>
          </a:p>
        </p:txBody>
      </p:sp>
      <p:sp>
        <p:nvSpPr>
          <p:cNvPr id="6" name="Slide Number Placeholder 5"/>
          <p:cNvSpPr>
            <a:spLocks noGrp="1"/>
          </p:cNvSpPr>
          <p:nvPr>
            <p:ph type="sldNum" sz="quarter" idx="12"/>
          </p:nvPr>
        </p:nvSpPr>
        <p:spPr/>
        <p:txBody>
          <a:bodyPr/>
          <a:lstStyle>
            <a:lvl1pPr>
              <a:defRPr smtClean="0"/>
            </a:lvl1pPr>
          </a:lstStyle>
          <a:p>
            <a:fld id="{90513894-F21E-A745-BC9E-F05D2974F78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6A7D8C6C-6E00-3448-B816-D82EA3727B55}" type="datetime1">
              <a:rPr lang="en-US"/>
              <a:pPr/>
              <a:t>5/24/10</a:t>
            </a:fld>
            <a:endParaRPr lang="en-US"/>
          </a:p>
        </p:txBody>
      </p:sp>
      <p:sp>
        <p:nvSpPr>
          <p:cNvPr id="5" name="Footer Placeholder 4"/>
          <p:cNvSpPr>
            <a:spLocks noGrp="1"/>
          </p:cNvSpPr>
          <p:nvPr>
            <p:ph type="ftr" sz="quarter" idx="11"/>
          </p:nvPr>
        </p:nvSpPr>
        <p:spPr/>
        <p:txBody>
          <a:bodyPr/>
          <a:lstStyle>
            <a:lvl1pPr>
              <a:defRPr/>
            </a:lvl1pPr>
          </a:lstStyle>
          <a:p>
            <a:r>
              <a:rPr lang="en-US"/>
              <a:t>ISOC-ZA Internet Fiesta</a:t>
            </a:r>
          </a:p>
        </p:txBody>
      </p:sp>
      <p:sp>
        <p:nvSpPr>
          <p:cNvPr id="6" name="Slide Number Placeholder 5"/>
          <p:cNvSpPr>
            <a:spLocks noGrp="1"/>
          </p:cNvSpPr>
          <p:nvPr>
            <p:ph type="sldNum" sz="quarter" idx="12"/>
          </p:nvPr>
        </p:nvSpPr>
        <p:spPr/>
        <p:txBody>
          <a:bodyPr/>
          <a:lstStyle>
            <a:lvl1pPr>
              <a:defRPr smtClean="0"/>
            </a:lvl1pPr>
          </a:lstStyle>
          <a:p>
            <a:fld id="{DFB22B42-CE15-E740-B7E4-424968D9690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fld id="{F1D85F5C-5B2D-A34A-8CED-715993E93BAA}" type="datetime1">
              <a:rPr lang="en-US"/>
              <a:pPr/>
              <a:t>5/24/10</a:t>
            </a:fld>
            <a:endParaRPr lang="en-US"/>
          </a:p>
        </p:txBody>
      </p:sp>
      <p:sp>
        <p:nvSpPr>
          <p:cNvPr id="6" name="Footer Placeholder 5"/>
          <p:cNvSpPr>
            <a:spLocks noGrp="1"/>
          </p:cNvSpPr>
          <p:nvPr>
            <p:ph type="ftr" sz="quarter" idx="11"/>
          </p:nvPr>
        </p:nvSpPr>
        <p:spPr/>
        <p:txBody>
          <a:bodyPr/>
          <a:lstStyle>
            <a:lvl1pPr>
              <a:defRPr/>
            </a:lvl1pPr>
          </a:lstStyle>
          <a:p>
            <a:r>
              <a:rPr lang="en-US"/>
              <a:t>ISOC-ZA Internet Fiesta</a:t>
            </a:r>
          </a:p>
        </p:txBody>
      </p:sp>
      <p:sp>
        <p:nvSpPr>
          <p:cNvPr id="7" name="Slide Number Placeholder 6"/>
          <p:cNvSpPr>
            <a:spLocks noGrp="1"/>
          </p:cNvSpPr>
          <p:nvPr>
            <p:ph type="sldNum" sz="quarter" idx="12"/>
          </p:nvPr>
        </p:nvSpPr>
        <p:spPr/>
        <p:txBody>
          <a:bodyPr/>
          <a:lstStyle>
            <a:lvl1pPr>
              <a:defRPr smtClean="0"/>
            </a:lvl1pPr>
          </a:lstStyle>
          <a:p>
            <a:fld id="{ED0B39B1-8F96-854D-A1EE-81D63D9C567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fld id="{650BC291-9973-1848-AD22-5143969A4735}" type="datetime1">
              <a:rPr lang="en-US"/>
              <a:pPr/>
              <a:t>5/24/10</a:t>
            </a:fld>
            <a:endParaRPr lang="en-US"/>
          </a:p>
        </p:txBody>
      </p:sp>
      <p:sp>
        <p:nvSpPr>
          <p:cNvPr id="8" name="Footer Placeholder 7"/>
          <p:cNvSpPr>
            <a:spLocks noGrp="1"/>
          </p:cNvSpPr>
          <p:nvPr>
            <p:ph type="ftr" sz="quarter" idx="11"/>
          </p:nvPr>
        </p:nvSpPr>
        <p:spPr/>
        <p:txBody>
          <a:bodyPr/>
          <a:lstStyle>
            <a:lvl1pPr>
              <a:defRPr/>
            </a:lvl1pPr>
          </a:lstStyle>
          <a:p>
            <a:r>
              <a:rPr lang="en-US"/>
              <a:t>ISOC-ZA Internet Fiesta</a:t>
            </a:r>
          </a:p>
        </p:txBody>
      </p:sp>
      <p:sp>
        <p:nvSpPr>
          <p:cNvPr id="9" name="Slide Number Placeholder 8"/>
          <p:cNvSpPr>
            <a:spLocks noGrp="1"/>
          </p:cNvSpPr>
          <p:nvPr>
            <p:ph type="sldNum" sz="quarter" idx="12"/>
          </p:nvPr>
        </p:nvSpPr>
        <p:spPr/>
        <p:txBody>
          <a:bodyPr/>
          <a:lstStyle>
            <a:lvl1pPr>
              <a:defRPr smtClean="0"/>
            </a:lvl1pPr>
          </a:lstStyle>
          <a:p>
            <a:fld id="{A7977974-1145-1F4B-8B23-4B83BDB205F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fld id="{992EEED8-D651-B04F-BDBE-F665D83CCE5A}" type="datetime1">
              <a:rPr lang="en-US"/>
              <a:pPr/>
              <a:t>5/24/10</a:t>
            </a:fld>
            <a:endParaRPr lang="en-US"/>
          </a:p>
        </p:txBody>
      </p:sp>
      <p:sp>
        <p:nvSpPr>
          <p:cNvPr id="4" name="Footer Placeholder 3"/>
          <p:cNvSpPr>
            <a:spLocks noGrp="1"/>
          </p:cNvSpPr>
          <p:nvPr>
            <p:ph type="ftr" sz="quarter" idx="11"/>
          </p:nvPr>
        </p:nvSpPr>
        <p:spPr/>
        <p:txBody>
          <a:bodyPr/>
          <a:lstStyle>
            <a:lvl1pPr>
              <a:defRPr/>
            </a:lvl1pPr>
          </a:lstStyle>
          <a:p>
            <a:r>
              <a:rPr lang="en-US"/>
              <a:t>ISOC-ZA Internet Fiesta</a:t>
            </a:r>
          </a:p>
        </p:txBody>
      </p:sp>
      <p:sp>
        <p:nvSpPr>
          <p:cNvPr id="5" name="Slide Number Placeholder 4"/>
          <p:cNvSpPr>
            <a:spLocks noGrp="1"/>
          </p:cNvSpPr>
          <p:nvPr>
            <p:ph type="sldNum" sz="quarter" idx="12"/>
          </p:nvPr>
        </p:nvSpPr>
        <p:spPr/>
        <p:txBody>
          <a:bodyPr/>
          <a:lstStyle>
            <a:lvl1pPr>
              <a:defRPr smtClean="0"/>
            </a:lvl1pPr>
          </a:lstStyle>
          <a:p>
            <a:fld id="{F0A63076-BB5D-1A43-ACEE-24CF378BEA3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E58036AA-6BFE-2F4F-8832-633F05D7354F}" type="datetime1">
              <a:rPr lang="en-US"/>
              <a:pPr/>
              <a:t>5/24/10</a:t>
            </a:fld>
            <a:endParaRPr lang="en-US"/>
          </a:p>
        </p:txBody>
      </p:sp>
      <p:sp>
        <p:nvSpPr>
          <p:cNvPr id="3" name="Footer Placeholder 2"/>
          <p:cNvSpPr>
            <a:spLocks noGrp="1"/>
          </p:cNvSpPr>
          <p:nvPr>
            <p:ph type="ftr" sz="quarter" idx="11"/>
          </p:nvPr>
        </p:nvSpPr>
        <p:spPr/>
        <p:txBody>
          <a:bodyPr/>
          <a:lstStyle>
            <a:lvl1pPr>
              <a:defRPr/>
            </a:lvl1pPr>
          </a:lstStyle>
          <a:p>
            <a:r>
              <a:rPr lang="en-US"/>
              <a:t>ISOC-ZA Internet Fiesta</a:t>
            </a:r>
          </a:p>
        </p:txBody>
      </p:sp>
      <p:sp>
        <p:nvSpPr>
          <p:cNvPr id="4" name="Slide Number Placeholder 3"/>
          <p:cNvSpPr>
            <a:spLocks noGrp="1"/>
          </p:cNvSpPr>
          <p:nvPr>
            <p:ph type="sldNum" sz="quarter" idx="12"/>
          </p:nvPr>
        </p:nvSpPr>
        <p:spPr/>
        <p:txBody>
          <a:bodyPr/>
          <a:lstStyle>
            <a:lvl1pPr>
              <a:defRPr smtClean="0"/>
            </a:lvl1pPr>
          </a:lstStyle>
          <a:p>
            <a:fld id="{E8996F9E-3940-6343-B3FF-157B42C78EB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4675A047-F563-AA4F-BF8E-A0309609D50D}" type="datetime1">
              <a:rPr lang="en-US"/>
              <a:pPr/>
              <a:t>5/24/10</a:t>
            </a:fld>
            <a:endParaRPr lang="en-US"/>
          </a:p>
        </p:txBody>
      </p:sp>
      <p:sp>
        <p:nvSpPr>
          <p:cNvPr id="6" name="Footer Placeholder 5"/>
          <p:cNvSpPr>
            <a:spLocks noGrp="1"/>
          </p:cNvSpPr>
          <p:nvPr>
            <p:ph type="ftr" sz="quarter" idx="11"/>
          </p:nvPr>
        </p:nvSpPr>
        <p:spPr/>
        <p:txBody>
          <a:bodyPr/>
          <a:lstStyle>
            <a:lvl1pPr>
              <a:defRPr/>
            </a:lvl1pPr>
          </a:lstStyle>
          <a:p>
            <a:r>
              <a:rPr lang="en-US"/>
              <a:t>ISOC-ZA Internet Fiesta</a:t>
            </a:r>
          </a:p>
        </p:txBody>
      </p:sp>
      <p:sp>
        <p:nvSpPr>
          <p:cNvPr id="7" name="Slide Number Placeholder 6"/>
          <p:cNvSpPr>
            <a:spLocks noGrp="1"/>
          </p:cNvSpPr>
          <p:nvPr>
            <p:ph type="sldNum" sz="quarter" idx="12"/>
          </p:nvPr>
        </p:nvSpPr>
        <p:spPr/>
        <p:txBody>
          <a:bodyPr/>
          <a:lstStyle>
            <a:lvl1pPr>
              <a:defRPr smtClean="0"/>
            </a:lvl1pPr>
          </a:lstStyle>
          <a:p>
            <a:fld id="{8ECA1E7E-3F4F-1944-ABBE-1101D50495F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F2283902-DFF1-B84A-94EE-5461EE3AB511}" type="datetime1">
              <a:rPr lang="en-US"/>
              <a:pPr/>
              <a:t>5/24/10</a:t>
            </a:fld>
            <a:endParaRPr lang="en-US"/>
          </a:p>
        </p:txBody>
      </p:sp>
      <p:sp>
        <p:nvSpPr>
          <p:cNvPr id="6" name="Footer Placeholder 5"/>
          <p:cNvSpPr>
            <a:spLocks noGrp="1"/>
          </p:cNvSpPr>
          <p:nvPr>
            <p:ph type="ftr" sz="quarter" idx="11"/>
          </p:nvPr>
        </p:nvSpPr>
        <p:spPr/>
        <p:txBody>
          <a:bodyPr/>
          <a:lstStyle>
            <a:lvl1pPr>
              <a:defRPr/>
            </a:lvl1pPr>
          </a:lstStyle>
          <a:p>
            <a:r>
              <a:rPr lang="en-US"/>
              <a:t>ISOC-ZA Internet Fiesta</a:t>
            </a:r>
          </a:p>
        </p:txBody>
      </p:sp>
      <p:sp>
        <p:nvSpPr>
          <p:cNvPr id="7" name="Slide Number Placeholder 6"/>
          <p:cNvSpPr>
            <a:spLocks noGrp="1"/>
          </p:cNvSpPr>
          <p:nvPr>
            <p:ph type="sldNum" sz="quarter" idx="12"/>
          </p:nvPr>
        </p:nvSpPr>
        <p:spPr/>
        <p:txBody>
          <a:bodyPr/>
          <a:lstStyle>
            <a:lvl1pPr>
              <a:defRPr smtClean="0"/>
            </a:lvl1pPr>
          </a:lstStyle>
          <a:p>
            <a:fld id="{10CFEB98-ECC2-A949-BD1D-B08C703E4A9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685800" y="381000"/>
            <a:ext cx="4800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48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8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ArchUp">
              <a:avLst/>
            </a:prstTxWarp>
          </a:bodyPr>
          <a:lstStyle>
            <a:lvl1pPr>
              <a:defRPr sz="1400">
                <a:latin typeface="Helvetica"/>
                <a:ea typeface="+mn-ea"/>
                <a:cs typeface="Helvetica"/>
              </a:defRPr>
            </a:lvl1pPr>
          </a:lstStyle>
          <a:p>
            <a:r>
              <a:rPr lang="en-US" dirty="0" smtClean="0"/>
              <a:t>24 May 2010</a:t>
            </a:r>
          </a:p>
        </p:txBody>
      </p:sp>
      <p:sp>
        <p:nvSpPr>
          <p:cNvPr id="348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Helvetica"/>
                <a:ea typeface="+mn-ea"/>
                <a:cs typeface="Helvetica"/>
              </a:defRPr>
            </a:lvl1pPr>
          </a:lstStyle>
          <a:p>
            <a:endParaRPr lang="en-US" dirty="0"/>
          </a:p>
        </p:txBody>
      </p:sp>
      <p:sp>
        <p:nvSpPr>
          <p:cNvPr id="348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ArchDown">
              <a:avLst/>
            </a:prstTxWarp>
          </a:bodyPr>
          <a:lstStyle>
            <a:lvl1pPr algn="r">
              <a:defRPr sz="1400">
                <a:latin typeface="Helvetica"/>
                <a:ea typeface="+mn-ea"/>
                <a:cs typeface="Helvetica"/>
              </a:defRPr>
            </a:lvl1pPr>
          </a:lstStyle>
          <a:p>
            <a:r>
              <a:rPr lang="en-US" dirty="0" smtClean="0"/>
              <a:t>Alan Levin</a:t>
            </a:r>
            <a:endParaRPr lang="en-US" dirty="0"/>
          </a:p>
        </p:txBody>
      </p:sp>
      <p:pic>
        <p:nvPicPr>
          <p:cNvPr id="8" name="Picture 7" descr="ISOC-ZAinverse.jpg"/>
          <p:cNvPicPr>
            <a:picLocks noChangeAspect="1"/>
          </p:cNvPicPr>
          <p:nvPr userDrawn="1"/>
        </p:nvPicPr>
        <p:blipFill>
          <a:blip r:embed="rId14"/>
          <a:stretch>
            <a:fillRect/>
          </a:stretch>
        </p:blipFill>
        <p:spPr>
          <a:xfrm>
            <a:off x="6477000" y="381000"/>
            <a:ext cx="2032000" cy="869696"/>
          </a:xfrm>
          <a:prstGeom prst="rect">
            <a:avLst/>
          </a:prstGeom>
        </p:spPr>
      </p:pic>
    </p:spTree>
  </p:cSld>
  <p:clrMap bg1="dk1" tx1="lt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p:txStyles>
    <p:titleStyle>
      <a:lvl1pPr algn="l" rtl="0" fontAlgn="base">
        <a:spcBef>
          <a:spcPct val="0"/>
        </a:spcBef>
        <a:spcAft>
          <a:spcPct val="0"/>
        </a:spcAft>
        <a:defRPr sz="4400" b="1" i="0">
          <a:solidFill>
            <a:schemeClr val="accent6">
              <a:lumMod val="40000"/>
              <a:lumOff val="60000"/>
            </a:schemeClr>
          </a:solidFill>
          <a:latin typeface="Helvetica Neue"/>
          <a:ea typeface="+mj-ea"/>
          <a:cs typeface="Helvetica Neue"/>
        </a:defRPr>
      </a:lvl1pPr>
      <a:lvl2pPr algn="l" rtl="0" fontAlgn="base">
        <a:spcBef>
          <a:spcPct val="0"/>
        </a:spcBef>
        <a:spcAft>
          <a:spcPct val="0"/>
        </a:spcAft>
        <a:defRPr sz="4400">
          <a:solidFill>
            <a:schemeClr val="tx2"/>
          </a:solidFill>
          <a:latin typeface="Gill Sans" charset="0"/>
          <a:ea typeface="Osaka" charset="-128"/>
          <a:cs typeface="Osaka" charset="-128"/>
        </a:defRPr>
      </a:lvl2pPr>
      <a:lvl3pPr algn="l" rtl="0" fontAlgn="base">
        <a:spcBef>
          <a:spcPct val="0"/>
        </a:spcBef>
        <a:spcAft>
          <a:spcPct val="0"/>
        </a:spcAft>
        <a:defRPr sz="4400">
          <a:solidFill>
            <a:schemeClr val="tx2"/>
          </a:solidFill>
          <a:latin typeface="Gill Sans" charset="0"/>
          <a:ea typeface="Osaka" charset="-128"/>
          <a:cs typeface="Osaka" charset="-128"/>
        </a:defRPr>
      </a:lvl3pPr>
      <a:lvl4pPr algn="l" rtl="0" fontAlgn="base">
        <a:spcBef>
          <a:spcPct val="0"/>
        </a:spcBef>
        <a:spcAft>
          <a:spcPct val="0"/>
        </a:spcAft>
        <a:defRPr sz="4400">
          <a:solidFill>
            <a:schemeClr val="tx2"/>
          </a:solidFill>
          <a:latin typeface="Gill Sans" charset="0"/>
          <a:ea typeface="Osaka" charset="-128"/>
          <a:cs typeface="Osaka" charset="-128"/>
        </a:defRPr>
      </a:lvl4pPr>
      <a:lvl5pPr algn="l" rtl="0" fontAlgn="base">
        <a:spcBef>
          <a:spcPct val="0"/>
        </a:spcBef>
        <a:spcAft>
          <a:spcPct val="0"/>
        </a:spcAft>
        <a:defRPr sz="4400">
          <a:solidFill>
            <a:schemeClr val="tx2"/>
          </a:solidFill>
          <a:latin typeface="Gill Sans" charset="0"/>
          <a:ea typeface="Osaka" charset="-128"/>
          <a:cs typeface="Osaka" charset="-128"/>
        </a:defRPr>
      </a:lvl5pPr>
      <a:lvl6pPr marL="457200" algn="l" rtl="0" fontAlgn="base">
        <a:spcBef>
          <a:spcPct val="0"/>
        </a:spcBef>
        <a:spcAft>
          <a:spcPct val="0"/>
        </a:spcAft>
        <a:defRPr sz="4400">
          <a:solidFill>
            <a:schemeClr val="tx2"/>
          </a:solidFill>
          <a:latin typeface="Gill Sans" charset="0"/>
          <a:ea typeface="Osaka" charset="-128"/>
          <a:cs typeface="Osaka" charset="-128"/>
        </a:defRPr>
      </a:lvl6pPr>
      <a:lvl7pPr marL="914400" algn="l" rtl="0" fontAlgn="base">
        <a:spcBef>
          <a:spcPct val="0"/>
        </a:spcBef>
        <a:spcAft>
          <a:spcPct val="0"/>
        </a:spcAft>
        <a:defRPr sz="4400">
          <a:solidFill>
            <a:schemeClr val="tx2"/>
          </a:solidFill>
          <a:latin typeface="Gill Sans" charset="0"/>
          <a:ea typeface="Osaka" charset="-128"/>
          <a:cs typeface="Osaka" charset="-128"/>
        </a:defRPr>
      </a:lvl7pPr>
      <a:lvl8pPr marL="1371600" algn="l" rtl="0" fontAlgn="base">
        <a:spcBef>
          <a:spcPct val="0"/>
        </a:spcBef>
        <a:spcAft>
          <a:spcPct val="0"/>
        </a:spcAft>
        <a:defRPr sz="4400">
          <a:solidFill>
            <a:schemeClr val="tx2"/>
          </a:solidFill>
          <a:latin typeface="Gill Sans" charset="0"/>
          <a:ea typeface="Osaka" charset="-128"/>
          <a:cs typeface="Osaka" charset="-128"/>
        </a:defRPr>
      </a:lvl8pPr>
      <a:lvl9pPr marL="1828800" algn="l" rtl="0" fontAlgn="base">
        <a:spcBef>
          <a:spcPct val="0"/>
        </a:spcBef>
        <a:spcAft>
          <a:spcPct val="0"/>
        </a:spcAft>
        <a:defRPr sz="4400">
          <a:solidFill>
            <a:schemeClr val="tx2"/>
          </a:solidFill>
          <a:latin typeface="Gill Sans" charset="0"/>
          <a:ea typeface="Osaka" charset="-128"/>
          <a:cs typeface="Osaka"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fld id="{6249CFC0-B0FA-A840-8308-4FD6F3C0C1A7}" type="datetime1">
              <a:rPr lang="en-US"/>
              <a:pPr/>
              <a:t>5/24/10</a:t>
            </a:fld>
            <a:endParaRPr lang="en-US"/>
          </a:p>
        </p:txBody>
      </p:sp>
      <p:sp>
        <p:nvSpPr>
          <p:cNvPr id="6" name="Rectangle 6"/>
          <p:cNvSpPr>
            <a:spLocks noGrp="1" noChangeArrowheads="1"/>
          </p:cNvSpPr>
          <p:nvPr>
            <p:ph type="sldNum" sz="quarter" idx="4"/>
          </p:nvPr>
        </p:nvSpPr>
        <p:spPr/>
        <p:txBody>
          <a:bodyPr/>
          <a:lstStyle/>
          <a:p>
            <a:fld id="{96E8844F-B2B1-704A-8755-CDDF6F5304F8}" type="slidenum">
              <a:rPr lang="en-US"/>
              <a:pPr/>
              <a:t>1</a:t>
            </a:fld>
            <a:endParaRPr lang="en-US"/>
          </a:p>
        </p:txBody>
      </p:sp>
      <p:sp>
        <p:nvSpPr>
          <p:cNvPr id="2050" name="Rectangle 2"/>
          <p:cNvSpPr>
            <a:spLocks noGrp="1" noChangeArrowheads="1"/>
          </p:cNvSpPr>
          <p:nvPr>
            <p:ph type="ctrTitle"/>
          </p:nvPr>
        </p:nvSpPr>
        <p:spPr/>
        <p:txBody>
          <a:bodyPr/>
          <a:lstStyle/>
          <a:p>
            <a:r>
              <a:rPr lang="en-US" sz="4000" dirty="0"/>
              <a:t>Internet Society (South Africa)</a:t>
            </a:r>
            <a:r>
              <a:rPr lang="en-US" sz="4000" dirty="0" smtClean="0"/>
              <a:t/>
            </a:r>
            <a:br>
              <a:rPr lang="en-US" sz="4000" dirty="0" smtClean="0"/>
            </a:br>
            <a:r>
              <a:rPr lang="en-US" sz="4800" dirty="0" smtClean="0"/>
              <a:t>INETCT 2010</a:t>
            </a:r>
            <a:endParaRPr lang="en-US" sz="4800" dirty="0"/>
          </a:p>
        </p:txBody>
      </p:sp>
      <p:sp>
        <p:nvSpPr>
          <p:cNvPr id="2051" name="Rectangle 3"/>
          <p:cNvSpPr>
            <a:spLocks noGrp="1" noChangeArrowheads="1"/>
          </p:cNvSpPr>
          <p:nvPr>
            <p:ph type="subTitle" idx="1"/>
          </p:nvPr>
        </p:nvSpPr>
        <p:spPr/>
        <p:txBody>
          <a:bodyPr/>
          <a:lstStyle/>
          <a:p>
            <a:pPr algn="l"/>
            <a:r>
              <a:rPr lang="en-US" dirty="0"/>
              <a:t>Alan Levin</a:t>
            </a:r>
          </a:p>
          <a:p>
            <a:pPr algn="l"/>
            <a:r>
              <a:rPr lang="en-US" dirty="0"/>
              <a:t>Chairman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13255E-FB97-494E-B826-339EFB0A87C4}" type="datetime1">
              <a:rPr lang="en-US"/>
              <a:pPr/>
              <a:t>5/24/10</a:t>
            </a:fld>
            <a:endParaRPr lang="en-US"/>
          </a:p>
        </p:txBody>
      </p:sp>
      <p:sp>
        <p:nvSpPr>
          <p:cNvPr id="6" name="Slide Number Placeholder 5"/>
          <p:cNvSpPr>
            <a:spLocks noGrp="1"/>
          </p:cNvSpPr>
          <p:nvPr>
            <p:ph type="sldNum" sz="quarter" idx="12"/>
          </p:nvPr>
        </p:nvSpPr>
        <p:spPr/>
        <p:txBody>
          <a:bodyPr/>
          <a:lstStyle/>
          <a:p>
            <a:fld id="{955CA1AC-B652-424B-BFAF-D876EE7EF0E6}" type="slidenum">
              <a:rPr lang="en-US"/>
              <a:pPr/>
              <a:t>10</a:t>
            </a:fld>
            <a:endParaRPr lang="en-US"/>
          </a:p>
        </p:txBody>
      </p:sp>
      <p:sp>
        <p:nvSpPr>
          <p:cNvPr id="13314" name="Rectangle 2"/>
          <p:cNvSpPr>
            <a:spLocks noGrp="1" noChangeArrowheads="1"/>
          </p:cNvSpPr>
          <p:nvPr>
            <p:ph type="title"/>
          </p:nvPr>
        </p:nvSpPr>
        <p:spPr/>
        <p:txBody>
          <a:bodyPr/>
          <a:lstStyle/>
          <a:p>
            <a:r>
              <a:rPr lang="en-US" dirty="0" err="1"/>
              <a:t>a</a:t>
            </a:r>
            <a:r>
              <a:rPr lang="en-US" dirty="0" err="1" smtClean="0"/>
              <a:t>dsl</a:t>
            </a:r>
            <a:r>
              <a:rPr lang="en-US" dirty="0" smtClean="0"/>
              <a:t> policy and prices</a:t>
            </a:r>
            <a:endParaRPr lang="en-US" i="1" dirty="0"/>
          </a:p>
        </p:txBody>
      </p:sp>
      <p:sp>
        <p:nvSpPr>
          <p:cNvPr id="13315" name="Rectangle 3"/>
          <p:cNvSpPr>
            <a:spLocks noGrp="1" noChangeArrowheads="1"/>
          </p:cNvSpPr>
          <p:nvPr>
            <p:ph type="body" idx="1"/>
          </p:nvPr>
        </p:nvSpPr>
        <p:spPr>
          <a:xfrm>
            <a:off x="457200" y="2438400"/>
            <a:ext cx="8229600" cy="3687763"/>
          </a:xfrm>
        </p:spPr>
        <p:txBody>
          <a:bodyPr/>
          <a:lstStyle/>
          <a:p>
            <a:r>
              <a:rPr lang="en-US" dirty="0" smtClean="0"/>
              <a:t>No fixed IP, a for asymmetric, increasing speed</a:t>
            </a:r>
          </a:p>
          <a:p>
            <a:r>
              <a:rPr lang="en-US" dirty="0" smtClean="0"/>
              <a:t>Mid</a:t>
            </a:r>
            <a:r>
              <a:rPr lang="en-US" dirty="0" smtClean="0"/>
              <a:t>-range 384/128 </a:t>
            </a:r>
            <a:r>
              <a:rPr lang="en-US" dirty="0" err="1" smtClean="0"/>
              <a:t>kbit/s</a:t>
            </a:r>
            <a:r>
              <a:rPr lang="en-US" dirty="0" smtClean="0"/>
              <a:t> offering since 2005 </a:t>
            </a:r>
          </a:p>
          <a:p>
            <a:r>
              <a:rPr lang="en-US" dirty="0" smtClean="0"/>
              <a:t>Real line costs (unchanged since 2002!): </a:t>
            </a:r>
          </a:p>
          <a:p>
            <a:pPr lvl="1"/>
            <a:r>
              <a:rPr lang="en-US" sz="2000" dirty="0" smtClean="0"/>
              <a:t>R152 + R131 = </a:t>
            </a:r>
            <a:r>
              <a:rPr lang="en-US" sz="2000" b="1" dirty="0" smtClean="0"/>
              <a:t>R283 </a:t>
            </a:r>
            <a:r>
              <a:rPr lang="en-US" sz="2000" dirty="0" smtClean="0"/>
              <a:t>for 384/192</a:t>
            </a:r>
          </a:p>
          <a:p>
            <a:pPr lvl="1"/>
            <a:r>
              <a:rPr lang="en-US" sz="2000" dirty="0" smtClean="0"/>
              <a:t>R413 + R131 = </a:t>
            </a:r>
            <a:r>
              <a:rPr lang="en-US" sz="3200" b="1" dirty="0" smtClean="0"/>
              <a:t>R545 </a:t>
            </a:r>
            <a:r>
              <a:rPr lang="en-US" sz="2000" dirty="0" smtClean="0"/>
              <a:t>for 4 Mbps</a:t>
            </a:r>
          </a:p>
          <a:p>
            <a:pPr lvl="1"/>
            <a:r>
              <a:rPr lang="en-US" sz="2000" dirty="0" smtClean="0"/>
              <a:t>R326 + R131 = </a:t>
            </a:r>
            <a:r>
              <a:rPr lang="en-US" b="1" dirty="0" smtClean="0"/>
              <a:t>R457 </a:t>
            </a:r>
            <a:r>
              <a:rPr lang="en-US" sz="2000" dirty="0" smtClean="0"/>
              <a:t>for 512 kbps</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BB56F2-936C-9949-8D98-75857D5D6646}" type="datetime1">
              <a:rPr lang="en-US"/>
              <a:pPr/>
              <a:t>5/24/10</a:t>
            </a:fld>
            <a:endParaRPr lang="en-US"/>
          </a:p>
        </p:txBody>
      </p:sp>
      <p:sp>
        <p:nvSpPr>
          <p:cNvPr id="6" name="Slide Number Placeholder 5"/>
          <p:cNvSpPr>
            <a:spLocks noGrp="1"/>
          </p:cNvSpPr>
          <p:nvPr>
            <p:ph type="sldNum" sz="quarter" idx="12"/>
          </p:nvPr>
        </p:nvSpPr>
        <p:spPr/>
        <p:txBody>
          <a:bodyPr/>
          <a:lstStyle/>
          <a:p>
            <a:fld id="{C555305C-EB80-A042-A7A0-5486B404BACB}" type="slidenum">
              <a:rPr lang="en-US"/>
              <a:pPr/>
              <a:t>11</a:t>
            </a:fld>
            <a:endParaRPr lang="en-US"/>
          </a:p>
        </p:txBody>
      </p:sp>
      <p:sp>
        <p:nvSpPr>
          <p:cNvPr id="14338" name="Rectangle 2"/>
          <p:cNvSpPr>
            <a:spLocks noGrp="1" noChangeArrowheads="1"/>
          </p:cNvSpPr>
          <p:nvPr>
            <p:ph type="title"/>
          </p:nvPr>
        </p:nvSpPr>
        <p:spPr/>
        <p:txBody>
          <a:bodyPr/>
          <a:lstStyle/>
          <a:p>
            <a:r>
              <a:rPr lang="en-US" dirty="0" smtClean="0"/>
              <a:t>Transit</a:t>
            </a:r>
            <a:endParaRPr lang="en-US" i="1" dirty="0"/>
          </a:p>
        </p:txBody>
      </p:sp>
      <p:sp>
        <p:nvSpPr>
          <p:cNvPr id="14339" name="Rectangle 3"/>
          <p:cNvSpPr>
            <a:spLocks noGrp="1" noChangeArrowheads="1"/>
          </p:cNvSpPr>
          <p:nvPr>
            <p:ph type="body" idx="1"/>
          </p:nvPr>
        </p:nvSpPr>
        <p:spPr>
          <a:xfrm>
            <a:off x="457200" y="2057400"/>
            <a:ext cx="8229600" cy="4068763"/>
          </a:xfrm>
        </p:spPr>
        <p:txBody>
          <a:bodyPr/>
          <a:lstStyle/>
          <a:p>
            <a:r>
              <a:rPr lang="en-US" dirty="0" smtClean="0"/>
              <a:t>From R29 per GB to R120 (Telkom unshaped)</a:t>
            </a:r>
          </a:p>
          <a:p>
            <a:pPr>
              <a:buNone/>
            </a:pPr>
            <a:r>
              <a:rPr lang="en-US" dirty="0" smtClean="0"/>
              <a:t>AND</a:t>
            </a:r>
          </a:p>
          <a:p>
            <a:r>
              <a:rPr lang="en-US" dirty="0" smtClean="0"/>
              <a:t>Fixed price uncapped from MWEB and copycats – R199 (384kbps) to R499 (4Mbps)</a:t>
            </a:r>
          </a:p>
          <a:p>
            <a:r>
              <a:rPr lang="en-US" dirty="0" smtClean="0"/>
              <a:t>Options for all types of users – over 20 qualities of service let’s look at what it takes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24 May 2010</a:t>
            </a:r>
            <a:endParaRPr lang="en-US" dirty="0"/>
          </a:p>
        </p:txBody>
      </p:sp>
      <p:sp>
        <p:nvSpPr>
          <p:cNvPr id="6" name="Slide Number Placeholder 5"/>
          <p:cNvSpPr>
            <a:spLocks noGrp="1"/>
          </p:cNvSpPr>
          <p:nvPr>
            <p:ph type="sldNum" sz="quarter" idx="12"/>
          </p:nvPr>
        </p:nvSpPr>
        <p:spPr/>
        <p:txBody>
          <a:bodyPr/>
          <a:lstStyle/>
          <a:p>
            <a:r>
              <a:rPr lang="en-US" dirty="0" smtClean="0"/>
              <a:t>Alan Levin - </a:t>
            </a:r>
            <a:fld id="{7FB45B69-C8E4-D640-B3D2-4F82EAA49865}" type="slidenum">
              <a:rPr lang="en-US" smtClean="0"/>
              <a:pPr/>
              <a:t>12</a:t>
            </a:fld>
            <a:endParaRPr lang="en-US" dirty="0"/>
          </a:p>
        </p:txBody>
      </p:sp>
      <p:sp>
        <p:nvSpPr>
          <p:cNvPr id="15362" name="Rectangle 2"/>
          <p:cNvSpPr>
            <a:spLocks noGrp="1" noChangeArrowheads="1"/>
          </p:cNvSpPr>
          <p:nvPr>
            <p:ph type="title"/>
          </p:nvPr>
        </p:nvSpPr>
        <p:spPr/>
        <p:txBody>
          <a:bodyPr/>
          <a:lstStyle/>
          <a:p>
            <a:r>
              <a:rPr lang="en-US" dirty="0" smtClean="0"/>
              <a:t>IPC - Telkom</a:t>
            </a:r>
            <a:endParaRPr lang="en-US" i="1" dirty="0"/>
          </a:p>
        </p:txBody>
      </p:sp>
      <p:sp>
        <p:nvSpPr>
          <p:cNvPr id="15363" name="Rectangle 3"/>
          <p:cNvSpPr>
            <a:spLocks noGrp="1" noChangeArrowheads="1"/>
          </p:cNvSpPr>
          <p:nvPr>
            <p:ph type="body" idx="1"/>
          </p:nvPr>
        </p:nvSpPr>
        <p:spPr>
          <a:xfrm>
            <a:off x="457200" y="1981200"/>
            <a:ext cx="8229600" cy="4144963"/>
          </a:xfrm>
        </p:spPr>
        <p:txBody>
          <a:bodyPr/>
          <a:lstStyle/>
          <a:p>
            <a:r>
              <a:rPr lang="en-US" dirty="0" smtClean="0"/>
              <a:t>Allows a network to terminate all </a:t>
            </a:r>
            <a:r>
              <a:rPr lang="en-US" dirty="0" err="1" smtClean="0"/>
              <a:t>adsl</a:t>
            </a:r>
            <a:r>
              <a:rPr lang="en-US" dirty="0" smtClean="0"/>
              <a:t> connections, provide Internet transit over your own links</a:t>
            </a:r>
          </a:p>
          <a:p>
            <a:r>
              <a:rPr lang="en-US" dirty="0" smtClean="0"/>
              <a:t>R1m per </a:t>
            </a:r>
            <a:r>
              <a:rPr lang="en-US" dirty="0" err="1" smtClean="0"/>
              <a:t>Gbps</a:t>
            </a:r>
            <a:r>
              <a:rPr lang="en-US" dirty="0" smtClean="0"/>
              <a:t> per month</a:t>
            </a:r>
          </a:p>
          <a:p>
            <a:pPr lvl="1"/>
            <a:r>
              <a:rPr lang="en-US" dirty="0" smtClean="0"/>
              <a:t>1Gbps = 1024 Mbps = 252 (1:1) </a:t>
            </a:r>
            <a:r>
              <a:rPr lang="en-US" dirty="0" err="1" smtClean="0"/>
              <a:t>x</a:t>
            </a:r>
            <a:r>
              <a:rPr lang="en-US" dirty="0" smtClean="0"/>
              <a:t> 4 Mbps </a:t>
            </a:r>
          </a:p>
          <a:p>
            <a:pPr lvl="1"/>
            <a:r>
              <a:rPr lang="en-US" dirty="0" smtClean="0"/>
              <a:t>At cost R1m / R499 = 2000:1 ratio = 64 kbps</a:t>
            </a:r>
          </a:p>
          <a:p>
            <a:pPr lvl="1"/>
            <a:r>
              <a:rPr lang="en-US" dirty="0" smtClean="0"/>
              <a:t>64 kbps </a:t>
            </a:r>
            <a:r>
              <a:rPr lang="en-US" dirty="0" err="1" smtClean="0"/>
              <a:t>x</a:t>
            </a:r>
            <a:r>
              <a:rPr lang="en-US" dirty="0" smtClean="0"/>
              <a:t> 20 = 1280 kbps = 1.25 Mbps</a:t>
            </a:r>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24 May 2010</a:t>
            </a:r>
            <a:endParaRPr lang="en-US" dirty="0"/>
          </a:p>
        </p:txBody>
      </p:sp>
      <p:sp>
        <p:nvSpPr>
          <p:cNvPr id="6" name="Slide Number Placeholder 5"/>
          <p:cNvSpPr>
            <a:spLocks noGrp="1"/>
          </p:cNvSpPr>
          <p:nvPr>
            <p:ph type="sldNum" sz="quarter" idx="12"/>
          </p:nvPr>
        </p:nvSpPr>
        <p:spPr/>
        <p:txBody>
          <a:bodyPr/>
          <a:lstStyle/>
          <a:p>
            <a:r>
              <a:rPr lang="en-US" dirty="0" smtClean="0"/>
              <a:t>Alan Levin - </a:t>
            </a:r>
            <a:fld id="{7FB45B69-C8E4-D640-B3D2-4F82EAA49865}" type="slidenum">
              <a:rPr lang="en-US" smtClean="0"/>
              <a:pPr/>
              <a:t>13</a:t>
            </a:fld>
            <a:endParaRPr lang="en-US" dirty="0"/>
          </a:p>
        </p:txBody>
      </p:sp>
      <p:sp>
        <p:nvSpPr>
          <p:cNvPr id="15362" name="Rectangle 2"/>
          <p:cNvSpPr>
            <a:spLocks noGrp="1" noChangeArrowheads="1"/>
          </p:cNvSpPr>
          <p:nvPr>
            <p:ph type="title"/>
          </p:nvPr>
        </p:nvSpPr>
        <p:spPr/>
        <p:txBody>
          <a:bodyPr/>
          <a:lstStyle/>
          <a:p>
            <a:r>
              <a:rPr lang="en-US" i="1" dirty="0" smtClean="0"/>
              <a:t>IPC issues</a:t>
            </a:r>
            <a:endParaRPr lang="en-US" i="1" dirty="0"/>
          </a:p>
        </p:txBody>
      </p:sp>
      <p:sp>
        <p:nvSpPr>
          <p:cNvPr id="15363" name="Rectangle 3"/>
          <p:cNvSpPr>
            <a:spLocks noGrp="1" noChangeArrowheads="1"/>
          </p:cNvSpPr>
          <p:nvPr>
            <p:ph type="body" idx="1"/>
          </p:nvPr>
        </p:nvSpPr>
        <p:spPr>
          <a:xfrm>
            <a:off x="457200" y="1981200"/>
            <a:ext cx="8229600" cy="4144963"/>
          </a:xfrm>
        </p:spPr>
        <p:txBody>
          <a:bodyPr/>
          <a:lstStyle/>
          <a:p>
            <a:r>
              <a:rPr lang="en-US" sz="2400" dirty="0" smtClean="0"/>
              <a:t>R1m per </a:t>
            </a:r>
            <a:r>
              <a:rPr lang="en-US" sz="2400" dirty="0" err="1" smtClean="0"/>
              <a:t>Gbps</a:t>
            </a:r>
            <a:r>
              <a:rPr lang="en-US" sz="2400" dirty="0" smtClean="0"/>
              <a:t> per month</a:t>
            </a:r>
          </a:p>
          <a:p>
            <a:pPr lvl="1"/>
            <a:r>
              <a:rPr lang="en-US" sz="2000" dirty="0" smtClean="0"/>
              <a:t>1Gbps = 1024 Mbps = 252 (1:1) </a:t>
            </a:r>
            <a:r>
              <a:rPr lang="en-US" sz="2000" dirty="0" err="1" smtClean="0"/>
              <a:t>x</a:t>
            </a:r>
            <a:r>
              <a:rPr lang="en-US" sz="2000" dirty="0" smtClean="0"/>
              <a:t> 4 Mbps</a:t>
            </a:r>
          </a:p>
          <a:p>
            <a:pPr lvl="1"/>
            <a:r>
              <a:rPr lang="en-US" sz="2000" dirty="0" smtClean="0"/>
              <a:t>At cost R1m / R499 = 2000:1 ratio = 64 kbps or really &lt;20</a:t>
            </a:r>
          </a:p>
          <a:p>
            <a:r>
              <a:rPr lang="en-US" dirty="0" smtClean="0"/>
              <a:t>Dealing with contention and shaping is part of developing an Internet network. We have well over 24 (different qualities of) </a:t>
            </a:r>
            <a:r>
              <a:rPr lang="en-US" dirty="0" err="1" smtClean="0"/>
              <a:t>adsl</a:t>
            </a:r>
            <a:r>
              <a:rPr lang="en-US" dirty="0" smtClean="0"/>
              <a:t> in SA today</a:t>
            </a:r>
          </a:p>
          <a:p>
            <a:r>
              <a:rPr lang="en-US" dirty="0" smtClean="0"/>
              <a:t>Other than IPC, the transit costs form the balance of the network costs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5D5231-35C4-0940-967C-A3B5FA3F0F2F}" type="datetime1">
              <a:rPr lang="en-US"/>
              <a:pPr/>
              <a:t>5/24/10</a:t>
            </a:fld>
            <a:endParaRPr lang="en-US"/>
          </a:p>
        </p:txBody>
      </p:sp>
      <p:sp>
        <p:nvSpPr>
          <p:cNvPr id="6" name="Slide Number Placeholder 5"/>
          <p:cNvSpPr>
            <a:spLocks noGrp="1"/>
          </p:cNvSpPr>
          <p:nvPr>
            <p:ph type="sldNum" sz="quarter" idx="12"/>
          </p:nvPr>
        </p:nvSpPr>
        <p:spPr/>
        <p:txBody>
          <a:bodyPr/>
          <a:lstStyle/>
          <a:p>
            <a:fld id="{DD9E68E1-59BC-B44E-A5C9-78B2A2A29BB3}" type="slidenum">
              <a:rPr lang="en-US"/>
              <a:pPr/>
              <a:t>14</a:t>
            </a:fld>
            <a:endParaRPr lang="en-US"/>
          </a:p>
        </p:txBody>
      </p:sp>
      <p:sp>
        <p:nvSpPr>
          <p:cNvPr id="16386" name="Rectangle 2"/>
          <p:cNvSpPr>
            <a:spLocks noGrp="1" noChangeArrowheads="1"/>
          </p:cNvSpPr>
          <p:nvPr>
            <p:ph type="title"/>
          </p:nvPr>
        </p:nvSpPr>
        <p:spPr/>
        <p:txBody>
          <a:bodyPr/>
          <a:lstStyle/>
          <a:p>
            <a:r>
              <a:rPr lang="en-US" dirty="0" smtClean="0"/>
              <a:t>Consumer Lines</a:t>
            </a:r>
            <a:endParaRPr lang="en-US" dirty="0"/>
          </a:p>
        </p:txBody>
      </p:sp>
      <p:sp>
        <p:nvSpPr>
          <p:cNvPr id="16387" name="Rectangle 3"/>
          <p:cNvSpPr>
            <a:spLocks noGrp="1" noChangeArrowheads="1"/>
          </p:cNvSpPr>
          <p:nvPr>
            <p:ph type="body" idx="1"/>
          </p:nvPr>
        </p:nvSpPr>
        <p:spPr>
          <a:xfrm>
            <a:off x="457200" y="1905000"/>
            <a:ext cx="8229600" cy="4221163"/>
          </a:xfrm>
        </p:spPr>
        <p:txBody>
          <a:bodyPr/>
          <a:lstStyle/>
          <a:p>
            <a:r>
              <a:rPr lang="en-US" dirty="0" smtClean="0"/>
              <a:t>Telkom </a:t>
            </a:r>
            <a:r>
              <a:rPr lang="en-US" dirty="0" err="1" smtClean="0"/>
              <a:t>adsl</a:t>
            </a:r>
            <a:r>
              <a:rPr lang="en-US" dirty="0" smtClean="0"/>
              <a:t> – R545 line only (</a:t>
            </a:r>
            <a:r>
              <a:rPr lang="en-US" dirty="0"/>
              <a:t>u</a:t>
            </a:r>
            <a:r>
              <a:rPr lang="en-US" dirty="0" smtClean="0"/>
              <a:t>nchanged since 2002) - incumbent local loop unbundling still on the cards</a:t>
            </a:r>
          </a:p>
          <a:p>
            <a:r>
              <a:rPr lang="en-US" dirty="0" smtClean="0"/>
              <a:t>Other options available</a:t>
            </a:r>
          </a:p>
          <a:p>
            <a:pPr lvl="1"/>
            <a:r>
              <a:rPr lang="en-US" dirty="0" err="1" smtClean="0"/>
              <a:t>Neotel</a:t>
            </a:r>
            <a:r>
              <a:rPr lang="en-US" dirty="0" smtClean="0"/>
              <a:t>, </a:t>
            </a:r>
            <a:r>
              <a:rPr lang="en-US" dirty="0" err="1" smtClean="0"/>
              <a:t>iburst</a:t>
            </a:r>
            <a:endParaRPr lang="en-US" dirty="0" smtClean="0"/>
          </a:p>
          <a:p>
            <a:pPr lvl="1"/>
            <a:r>
              <a:rPr lang="en-US" dirty="0" smtClean="0"/>
              <a:t>3.5g HSDPA+</a:t>
            </a:r>
          </a:p>
          <a:p>
            <a:pPr lvl="1"/>
            <a:r>
              <a:rPr lang="en-US" dirty="0" smtClean="0"/>
              <a:t>Fixed license free spectrum wireless</a:t>
            </a:r>
          </a:p>
          <a:p>
            <a:pPr lvl="1"/>
            <a:r>
              <a:rPr lang="en-US" dirty="0" smtClean="0"/>
              <a:t>Spectrum allocations still on the cards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9768876-F8F4-E54C-BDD9-BF48FF7E2BC6}" type="datetime1">
              <a:rPr lang="en-US"/>
              <a:pPr/>
              <a:t>5/24/10</a:t>
            </a:fld>
            <a:endParaRPr lang="en-US"/>
          </a:p>
        </p:txBody>
      </p:sp>
      <p:sp>
        <p:nvSpPr>
          <p:cNvPr id="9" name="Slide Number Placeholder 8"/>
          <p:cNvSpPr>
            <a:spLocks noGrp="1"/>
          </p:cNvSpPr>
          <p:nvPr>
            <p:ph type="sldNum" sz="quarter" idx="12"/>
          </p:nvPr>
        </p:nvSpPr>
        <p:spPr/>
        <p:txBody>
          <a:bodyPr/>
          <a:lstStyle/>
          <a:p>
            <a:fld id="{5B94C672-BD52-7B48-9926-6FDBF665353E}" type="slidenum">
              <a:rPr lang="en-US"/>
              <a:pPr/>
              <a:t>15</a:t>
            </a:fld>
            <a:endParaRPr lang="en-US"/>
          </a:p>
        </p:txBody>
      </p:sp>
      <p:sp>
        <p:nvSpPr>
          <p:cNvPr id="30722" name="Rectangle 1026"/>
          <p:cNvSpPr>
            <a:spLocks noGrp="1" noChangeArrowheads="1"/>
          </p:cNvSpPr>
          <p:nvPr>
            <p:ph type="title" sz="quarter"/>
          </p:nvPr>
        </p:nvSpPr>
        <p:spPr>
          <a:xfrm>
            <a:off x="457200" y="457200"/>
            <a:ext cx="6248400" cy="571500"/>
          </a:xfrm>
        </p:spPr>
        <p:txBody>
          <a:bodyPr/>
          <a:lstStyle/>
          <a:p>
            <a:r>
              <a:rPr lang="en-US" dirty="0" err="1" smtClean="0"/>
              <a:t>Belhar</a:t>
            </a:r>
            <a:r>
              <a:rPr lang="en-US" dirty="0" smtClean="0"/>
              <a:t> </a:t>
            </a:r>
            <a:r>
              <a:rPr lang="en-US" dirty="0"/>
              <a:t>Internet Fiesta</a:t>
            </a:r>
            <a:endParaRPr lang="en-US" sz="4000" dirty="0"/>
          </a:p>
        </p:txBody>
      </p:sp>
      <p:pic>
        <p:nvPicPr>
          <p:cNvPr id="30723" name="Picture 1027" descr="FiestaHall"/>
          <p:cNvPicPr>
            <a:picLocks noGrp="1" noChangeAspect="1" noChangeArrowheads="1"/>
          </p:cNvPicPr>
          <p:nvPr>
            <p:ph sz="quarter" idx="1"/>
          </p:nvPr>
        </p:nvPicPr>
        <p:blipFill>
          <a:blip r:embed="rId2"/>
          <a:srcRect/>
          <a:stretch>
            <a:fillRect/>
          </a:stretch>
        </p:blipFill>
        <p:spPr>
          <a:xfrm>
            <a:off x="609600" y="1295400"/>
            <a:ext cx="3810000" cy="2430463"/>
          </a:xfrm>
          <a:noFill/>
          <a:ln/>
        </p:spPr>
      </p:pic>
      <p:pic>
        <p:nvPicPr>
          <p:cNvPr id="30724" name="Picture 1028" descr="FiestaGirls"/>
          <p:cNvPicPr>
            <a:picLocks noGrp="1" noChangeAspect="1" noChangeArrowheads="1"/>
          </p:cNvPicPr>
          <p:nvPr>
            <p:ph sz="quarter" idx="2"/>
          </p:nvPr>
        </p:nvPicPr>
        <p:blipFill>
          <a:blip r:embed="rId3"/>
          <a:srcRect/>
          <a:stretch>
            <a:fillRect/>
          </a:stretch>
        </p:blipFill>
        <p:spPr>
          <a:xfrm>
            <a:off x="4572000" y="1270000"/>
            <a:ext cx="4038600" cy="2482850"/>
          </a:xfrm>
          <a:noFill/>
          <a:ln/>
        </p:spPr>
      </p:pic>
      <p:pic>
        <p:nvPicPr>
          <p:cNvPr id="30725" name="Picture 1029" descr="FiestaKids"/>
          <p:cNvPicPr>
            <a:picLocks noGrp="1" noChangeAspect="1" noChangeArrowheads="1"/>
          </p:cNvPicPr>
          <p:nvPr>
            <p:ph sz="quarter" idx="3"/>
          </p:nvPr>
        </p:nvPicPr>
        <p:blipFill>
          <a:blip r:embed="rId4"/>
          <a:srcRect/>
          <a:stretch>
            <a:fillRect/>
          </a:stretch>
        </p:blipFill>
        <p:spPr>
          <a:xfrm>
            <a:off x="609600" y="3886200"/>
            <a:ext cx="3810000" cy="2608263"/>
          </a:xfrm>
          <a:noFill/>
          <a:ln/>
        </p:spPr>
      </p:pic>
      <p:pic>
        <p:nvPicPr>
          <p:cNvPr id="30726" name="Picture 1030" descr="BoyBand"/>
          <p:cNvPicPr>
            <a:picLocks noGrp="1" noChangeAspect="1" noChangeArrowheads="1"/>
          </p:cNvPicPr>
          <p:nvPr>
            <p:ph sz="quarter" idx="4"/>
          </p:nvPr>
        </p:nvPicPr>
        <p:blipFill>
          <a:blip r:embed="rId5"/>
          <a:srcRect/>
          <a:stretch>
            <a:fillRect/>
          </a:stretch>
        </p:blipFill>
        <p:spPr>
          <a:xfrm>
            <a:off x="4572000" y="3886200"/>
            <a:ext cx="4076700" cy="258445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DB45CB-9713-AE44-B777-523E33FE5F1C}" type="datetime1">
              <a:rPr lang="en-US"/>
              <a:pPr/>
              <a:t>5/24/10</a:t>
            </a:fld>
            <a:endParaRPr lang="en-US"/>
          </a:p>
        </p:txBody>
      </p:sp>
      <p:sp>
        <p:nvSpPr>
          <p:cNvPr id="6" name="Slide Number Placeholder 5"/>
          <p:cNvSpPr>
            <a:spLocks noGrp="1"/>
          </p:cNvSpPr>
          <p:nvPr>
            <p:ph type="sldNum" sz="quarter" idx="12"/>
          </p:nvPr>
        </p:nvSpPr>
        <p:spPr/>
        <p:txBody>
          <a:bodyPr/>
          <a:lstStyle/>
          <a:p>
            <a:fld id="{6E0160C0-3284-9642-BC39-C8BB614B1EE8}" type="slidenum">
              <a:rPr lang="en-US"/>
              <a:pPr/>
              <a:t>16</a:t>
            </a:fld>
            <a:endParaRPr lang="en-US"/>
          </a:p>
        </p:txBody>
      </p:sp>
      <p:sp>
        <p:nvSpPr>
          <p:cNvPr id="17410" name="Rectangle 2"/>
          <p:cNvSpPr>
            <a:spLocks noGrp="1" noChangeArrowheads="1"/>
          </p:cNvSpPr>
          <p:nvPr>
            <p:ph type="title"/>
          </p:nvPr>
        </p:nvSpPr>
        <p:spPr/>
        <p:txBody>
          <a:bodyPr/>
          <a:lstStyle/>
          <a:p>
            <a:r>
              <a:rPr lang="en-US" dirty="0" smtClean="0"/>
              <a:t>Taxi TRUCK</a:t>
            </a:r>
            <a:endParaRPr lang="en-US" i="1" dirty="0"/>
          </a:p>
        </p:txBody>
      </p:sp>
      <p:sp>
        <p:nvSpPr>
          <p:cNvPr id="17411" name="Rectangle 3"/>
          <p:cNvSpPr>
            <a:spLocks noGrp="1" noChangeArrowheads="1"/>
          </p:cNvSpPr>
          <p:nvPr>
            <p:ph type="body" idx="1"/>
          </p:nvPr>
        </p:nvSpPr>
        <p:spPr>
          <a:xfrm>
            <a:off x="457200" y="1828800"/>
            <a:ext cx="8229600" cy="4297363"/>
          </a:xfrm>
        </p:spPr>
        <p:txBody>
          <a:bodyPr/>
          <a:lstStyle/>
          <a:p>
            <a:r>
              <a:rPr lang="en-US" dirty="0" smtClean="0"/>
              <a:t>Announced last week</a:t>
            </a:r>
          </a:p>
          <a:p>
            <a:pPr lvl="1"/>
            <a:r>
              <a:rPr lang="en-US" dirty="0" smtClean="0"/>
              <a:t>R3 per trip increase, R264 / month (2 trip route)</a:t>
            </a:r>
          </a:p>
          <a:p>
            <a:pPr lvl="1"/>
            <a:r>
              <a:rPr lang="en-US" dirty="0" smtClean="0"/>
              <a:t>Less than R545 and R283</a:t>
            </a:r>
          </a:p>
          <a:p>
            <a:pPr lvl="1"/>
            <a:r>
              <a:rPr lang="en-US" dirty="0" smtClean="0"/>
              <a:t>Prepaid 3g and other innovative last mile solutions possible – but limited by the same challenge</a:t>
            </a:r>
          </a:p>
          <a:p>
            <a:r>
              <a:rPr lang="en-US" dirty="0" smtClean="0"/>
              <a:t>The last mile, innovation must happen and has, for example 3G – HSDPA+</a:t>
            </a:r>
          </a:p>
          <a:p>
            <a:r>
              <a:rPr lang="en-US" dirty="0" smtClean="0"/>
              <a:t>Indeed the transit, lets look at those costs</a:t>
            </a:r>
          </a:p>
          <a:p>
            <a:pPr lvl="1">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24 May, 2010</a:t>
            </a:r>
          </a:p>
          <a:p>
            <a:endParaRPr lang="en-US" dirty="0"/>
          </a:p>
        </p:txBody>
      </p:sp>
      <p:sp>
        <p:nvSpPr>
          <p:cNvPr id="5" name="Footer Placeholder 4"/>
          <p:cNvSpPr>
            <a:spLocks noGrp="1"/>
          </p:cNvSpPr>
          <p:nvPr>
            <p:ph type="ftr" sz="quarter" idx="11"/>
          </p:nvPr>
        </p:nvSpPr>
        <p:spPr/>
        <p:txBody>
          <a:bodyPr/>
          <a:lstStyle/>
          <a:p>
            <a:r>
              <a:rPr lang="en-US" dirty="0" smtClean="0"/>
              <a:t>INETCT 2010 what next?</a:t>
            </a:r>
            <a:endParaRPr lang="en-US" dirty="0"/>
          </a:p>
        </p:txBody>
      </p:sp>
      <p:sp>
        <p:nvSpPr>
          <p:cNvPr id="6" name="Slide Number Placeholder 5"/>
          <p:cNvSpPr>
            <a:spLocks noGrp="1"/>
          </p:cNvSpPr>
          <p:nvPr>
            <p:ph type="sldNum" sz="quarter" idx="12"/>
          </p:nvPr>
        </p:nvSpPr>
        <p:spPr/>
        <p:txBody>
          <a:bodyPr/>
          <a:lstStyle/>
          <a:p>
            <a:r>
              <a:rPr lang="en-US" dirty="0" smtClean="0"/>
              <a:t>Alan Levin </a:t>
            </a:r>
            <a:fld id="{A3E7A716-7651-F04E-AC67-9BCA7B551471}" type="slidenum">
              <a:rPr lang="en-US" smtClean="0"/>
              <a:pPr/>
              <a:t>17</a:t>
            </a:fld>
            <a:endParaRPr lang="en-US" dirty="0"/>
          </a:p>
        </p:txBody>
      </p:sp>
      <p:sp>
        <p:nvSpPr>
          <p:cNvPr id="18434" name="Rectangle 2"/>
          <p:cNvSpPr>
            <a:spLocks noGrp="1" noChangeArrowheads="1"/>
          </p:cNvSpPr>
          <p:nvPr>
            <p:ph type="title"/>
          </p:nvPr>
        </p:nvSpPr>
        <p:spPr/>
        <p:txBody>
          <a:bodyPr/>
          <a:lstStyle/>
          <a:p>
            <a:r>
              <a:rPr lang="en-US" sz="4000" dirty="0" smtClean="0"/>
              <a:t>ISP network</a:t>
            </a:r>
            <a:endParaRPr lang="en-US" sz="4000" dirty="0"/>
          </a:p>
        </p:txBody>
      </p:sp>
      <p:sp>
        <p:nvSpPr>
          <p:cNvPr id="18435" name="Rectangle 3"/>
          <p:cNvSpPr>
            <a:spLocks noGrp="1" noChangeArrowheads="1"/>
          </p:cNvSpPr>
          <p:nvPr>
            <p:ph type="body" idx="1"/>
          </p:nvPr>
        </p:nvSpPr>
        <p:spPr/>
        <p:txBody>
          <a:bodyPr/>
          <a:lstStyle/>
          <a:p>
            <a:r>
              <a:rPr lang="en-US" dirty="0" smtClean="0"/>
              <a:t>IPC lands at a central location (known also as </a:t>
            </a:r>
            <a:r>
              <a:rPr lang="en-US" dirty="0" err="1" smtClean="0"/>
              <a:t>Bitstream</a:t>
            </a:r>
            <a:r>
              <a:rPr lang="en-US" dirty="0" smtClean="0"/>
              <a:t>) – last mile</a:t>
            </a:r>
          </a:p>
          <a:p>
            <a:r>
              <a:rPr lang="en-US" dirty="0" smtClean="0"/>
              <a:t>Backhaul / transit network</a:t>
            </a:r>
          </a:p>
          <a:p>
            <a:pPr lvl="1"/>
            <a:r>
              <a:rPr lang="en-US" dirty="0" smtClean="0"/>
              <a:t>Local connections – metropolitan – for peering, between data centre’s</a:t>
            </a:r>
          </a:p>
          <a:p>
            <a:pPr lvl="1"/>
            <a:r>
              <a:rPr lang="en-US" dirty="0" smtClean="0"/>
              <a:t>National – inter-city connections</a:t>
            </a:r>
          </a:p>
          <a:p>
            <a:pPr lvl="1"/>
            <a:r>
              <a:rPr lang="en-US" dirty="0" smtClean="0"/>
              <a:t>International – across the oceans to the rest of the internet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24 May, 2010</a:t>
            </a:r>
          </a:p>
          <a:p>
            <a:endParaRPr lang="en-US" dirty="0"/>
          </a:p>
        </p:txBody>
      </p:sp>
      <p:sp>
        <p:nvSpPr>
          <p:cNvPr id="5" name="Footer Placeholder 4"/>
          <p:cNvSpPr>
            <a:spLocks noGrp="1"/>
          </p:cNvSpPr>
          <p:nvPr>
            <p:ph type="ftr" sz="quarter" idx="11"/>
          </p:nvPr>
        </p:nvSpPr>
        <p:spPr/>
        <p:txBody>
          <a:bodyPr/>
          <a:lstStyle/>
          <a:p>
            <a:r>
              <a:rPr lang="en-US" dirty="0" smtClean="0"/>
              <a:t>INETCT 2010 what next?</a:t>
            </a:r>
            <a:endParaRPr lang="en-US" dirty="0"/>
          </a:p>
        </p:txBody>
      </p:sp>
      <p:sp>
        <p:nvSpPr>
          <p:cNvPr id="6" name="Slide Number Placeholder 5"/>
          <p:cNvSpPr>
            <a:spLocks noGrp="1"/>
          </p:cNvSpPr>
          <p:nvPr>
            <p:ph type="sldNum" sz="quarter" idx="12"/>
          </p:nvPr>
        </p:nvSpPr>
        <p:spPr/>
        <p:txBody>
          <a:bodyPr/>
          <a:lstStyle/>
          <a:p>
            <a:r>
              <a:rPr lang="en-US" dirty="0" smtClean="0"/>
              <a:t>Alan Levin </a:t>
            </a:r>
            <a:fld id="{A3E7A716-7651-F04E-AC67-9BCA7B551471}" type="slidenum">
              <a:rPr lang="en-US" smtClean="0"/>
              <a:pPr/>
              <a:t>18</a:t>
            </a:fld>
            <a:endParaRPr lang="en-US" dirty="0"/>
          </a:p>
        </p:txBody>
      </p:sp>
      <p:sp>
        <p:nvSpPr>
          <p:cNvPr id="18434" name="Rectangle 2"/>
          <p:cNvSpPr>
            <a:spLocks noGrp="1" noChangeArrowheads="1"/>
          </p:cNvSpPr>
          <p:nvPr>
            <p:ph type="title"/>
          </p:nvPr>
        </p:nvSpPr>
        <p:spPr/>
        <p:txBody>
          <a:bodyPr/>
          <a:lstStyle/>
          <a:p>
            <a:r>
              <a:rPr lang="en-US" sz="4000" dirty="0" smtClean="0"/>
              <a:t>Transit essentials</a:t>
            </a:r>
            <a:endParaRPr lang="en-US" sz="4000" dirty="0"/>
          </a:p>
        </p:txBody>
      </p:sp>
      <p:sp>
        <p:nvSpPr>
          <p:cNvPr id="18435" name="Rectangle 3"/>
          <p:cNvSpPr>
            <a:spLocks noGrp="1" noChangeArrowheads="1"/>
          </p:cNvSpPr>
          <p:nvPr>
            <p:ph type="body" idx="1"/>
          </p:nvPr>
        </p:nvSpPr>
        <p:spPr/>
        <p:txBody>
          <a:bodyPr/>
          <a:lstStyle/>
          <a:p>
            <a:pPr>
              <a:buNone/>
            </a:pPr>
            <a:endParaRPr lang="en-US" dirty="0"/>
          </a:p>
        </p:txBody>
      </p:sp>
      <p:pic>
        <p:nvPicPr>
          <p:cNvPr id="7" name="Picture 6"/>
          <p:cNvPicPr>
            <a:picLocks noChangeAspect="1"/>
          </p:cNvPicPr>
          <p:nvPr/>
        </p:nvPicPr>
        <p:blipFill>
          <a:blip r:embed="rId2"/>
          <a:stretch>
            <a:fillRect/>
          </a:stretch>
        </p:blipFill>
        <p:spPr>
          <a:xfrm>
            <a:off x="0" y="0"/>
            <a:ext cx="9144000" cy="6858000"/>
          </a:xfrm>
          <a:prstGeom prst="rect">
            <a:avLst/>
          </a:prstGeom>
        </p:spPr>
      </p:pic>
      <p:sp>
        <p:nvSpPr>
          <p:cNvPr id="8" name="TextBox 7"/>
          <p:cNvSpPr txBox="1"/>
          <p:nvPr/>
        </p:nvSpPr>
        <p:spPr>
          <a:xfrm>
            <a:off x="381000" y="2362200"/>
            <a:ext cx="2133600" cy="646331"/>
          </a:xfrm>
          <a:prstGeom prst="rect">
            <a:avLst/>
          </a:prstGeom>
          <a:noFill/>
        </p:spPr>
        <p:txBody>
          <a:bodyPr wrap="square" rtlCol="0">
            <a:spAutoFit/>
          </a:bodyPr>
          <a:lstStyle/>
          <a:p>
            <a:r>
              <a:rPr lang="en-US" dirty="0" smtClean="0">
                <a:solidFill>
                  <a:schemeClr val="bg1"/>
                </a:solidFill>
              </a:rPr>
              <a:t>Last Mile </a:t>
            </a:r>
          </a:p>
          <a:p>
            <a:r>
              <a:rPr lang="en-US" dirty="0" smtClean="0">
                <a:solidFill>
                  <a:schemeClr val="bg1"/>
                </a:solidFill>
              </a:rPr>
              <a:t>(IPC model)</a:t>
            </a:r>
            <a:endParaRPr lang="en-US" dirty="0">
              <a:solidFill>
                <a:schemeClr val="bg1"/>
              </a:solidFill>
            </a:endParaRPr>
          </a:p>
        </p:txBody>
      </p:sp>
      <p:sp>
        <p:nvSpPr>
          <p:cNvPr id="10" name="TextBox 9"/>
          <p:cNvSpPr txBox="1"/>
          <p:nvPr/>
        </p:nvSpPr>
        <p:spPr>
          <a:xfrm>
            <a:off x="304800" y="5715000"/>
            <a:ext cx="3011461" cy="369332"/>
          </a:xfrm>
          <a:prstGeom prst="rect">
            <a:avLst/>
          </a:prstGeom>
          <a:noFill/>
        </p:spPr>
        <p:txBody>
          <a:bodyPr wrap="none" rtlCol="0">
            <a:spAutoFit/>
          </a:bodyPr>
          <a:lstStyle/>
          <a:p>
            <a:r>
              <a:rPr lang="en-US" dirty="0" smtClean="0">
                <a:solidFill>
                  <a:srgbClr val="000000"/>
                </a:solidFill>
              </a:rPr>
              <a:t>Transit or backhaul network</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CA6DA2-6E9C-3546-8CDB-DD895663EFBC}" type="datetime1">
              <a:rPr lang="en-US"/>
              <a:pPr/>
              <a:t>5/24/10</a:t>
            </a:fld>
            <a:endParaRPr lang="en-US"/>
          </a:p>
        </p:txBody>
      </p:sp>
      <p:sp>
        <p:nvSpPr>
          <p:cNvPr id="6" name="Slide Number Placeholder 5"/>
          <p:cNvSpPr>
            <a:spLocks noGrp="1"/>
          </p:cNvSpPr>
          <p:nvPr>
            <p:ph type="sldNum" sz="quarter" idx="12"/>
          </p:nvPr>
        </p:nvSpPr>
        <p:spPr/>
        <p:txBody>
          <a:bodyPr/>
          <a:lstStyle/>
          <a:p>
            <a:fld id="{A3E7A716-7651-F04E-AC67-9BCA7B551471}" type="slidenum">
              <a:rPr lang="en-US"/>
              <a:pPr/>
              <a:t>19</a:t>
            </a:fld>
            <a:endParaRPr lang="en-US"/>
          </a:p>
        </p:txBody>
      </p:sp>
      <p:sp>
        <p:nvSpPr>
          <p:cNvPr id="18434" name="Rectangle 2"/>
          <p:cNvSpPr>
            <a:spLocks noGrp="1" noChangeArrowheads="1"/>
          </p:cNvSpPr>
          <p:nvPr>
            <p:ph type="title"/>
          </p:nvPr>
        </p:nvSpPr>
        <p:spPr/>
        <p:txBody>
          <a:bodyPr/>
          <a:lstStyle/>
          <a:p>
            <a:r>
              <a:rPr lang="en-US" sz="4000" dirty="0" smtClean="0"/>
              <a:t>Last mile – alt IPC</a:t>
            </a:r>
            <a:endParaRPr lang="en-US" sz="4000" dirty="0"/>
          </a:p>
        </p:txBody>
      </p:sp>
      <p:sp>
        <p:nvSpPr>
          <p:cNvPr id="18435" name="Rectangle 3"/>
          <p:cNvSpPr>
            <a:spLocks noGrp="1" noChangeArrowheads="1"/>
          </p:cNvSpPr>
          <p:nvPr>
            <p:ph type="body" idx="1"/>
          </p:nvPr>
        </p:nvSpPr>
        <p:spPr/>
        <p:txBody>
          <a:bodyPr/>
          <a:lstStyle/>
          <a:p>
            <a:pPr lvl="1"/>
            <a:r>
              <a:rPr lang="en-US" sz="2400" dirty="0" smtClean="0"/>
              <a:t>We’ve really innovative mobile networks, HSDPA+ is a good investment </a:t>
            </a:r>
          </a:p>
          <a:p>
            <a:pPr lvl="1"/>
            <a:r>
              <a:rPr lang="en-US" sz="2400" dirty="0" smtClean="0"/>
              <a:t>Fixed wireless networks offer globally routed address space over speeds up to 50Mbps (faster than backhaul)</a:t>
            </a:r>
          </a:p>
          <a:p>
            <a:pPr lvl="1"/>
            <a:r>
              <a:rPr lang="en-US" sz="2400" dirty="0" smtClean="0"/>
              <a:t>FTTH is done on campus level</a:t>
            </a:r>
          </a:p>
          <a:p>
            <a:r>
              <a:rPr lang="en-US" sz="2800" dirty="0" smtClean="0"/>
              <a:t>LLU and spectrum licensing – skeptical</a:t>
            </a:r>
          </a:p>
          <a:p>
            <a:r>
              <a:rPr lang="en-US" sz="2800" dirty="0" smtClean="0"/>
              <a:t>Can we expect lower costs? </a:t>
            </a:r>
            <a:r>
              <a:rPr lang="en-US" sz="2400" dirty="0" smtClean="0"/>
              <a:t>R540 for 4Mbps &gt;&gt; R0</a:t>
            </a:r>
            <a:endParaRPr lang="en-US" sz="2800"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F7FBD4-7660-B448-96C7-B199CD5FC78B}" type="datetime1">
              <a:rPr lang="en-US"/>
              <a:pPr/>
              <a:t>5/24/10</a:t>
            </a:fld>
            <a:endParaRPr lang="en-US"/>
          </a:p>
        </p:txBody>
      </p:sp>
      <p:sp>
        <p:nvSpPr>
          <p:cNvPr id="6" name="Slide Number Placeholder 5"/>
          <p:cNvSpPr>
            <a:spLocks noGrp="1"/>
          </p:cNvSpPr>
          <p:nvPr>
            <p:ph type="sldNum" sz="quarter" idx="12"/>
          </p:nvPr>
        </p:nvSpPr>
        <p:spPr/>
        <p:txBody>
          <a:bodyPr/>
          <a:lstStyle/>
          <a:p>
            <a:fld id="{5B8984A3-B865-3A4A-AF1C-032E3EA603E5}" type="slidenum">
              <a:rPr lang="en-US"/>
              <a:pPr/>
              <a:t>2</a:t>
            </a:fld>
            <a:endParaRPr lang="en-US"/>
          </a:p>
        </p:txBody>
      </p:sp>
      <p:sp>
        <p:nvSpPr>
          <p:cNvPr id="4098" name="Rectangle 2"/>
          <p:cNvSpPr>
            <a:spLocks noGrp="1" noChangeArrowheads="1"/>
          </p:cNvSpPr>
          <p:nvPr>
            <p:ph type="title"/>
          </p:nvPr>
        </p:nvSpPr>
        <p:spPr/>
        <p:txBody>
          <a:bodyPr/>
          <a:lstStyle/>
          <a:p>
            <a:r>
              <a:rPr lang="en-US" dirty="0"/>
              <a:t>Contents</a:t>
            </a:r>
          </a:p>
        </p:txBody>
      </p:sp>
      <p:sp>
        <p:nvSpPr>
          <p:cNvPr id="4099" name="Rectangle 3"/>
          <p:cNvSpPr>
            <a:spLocks noGrp="1" noChangeArrowheads="1"/>
          </p:cNvSpPr>
          <p:nvPr>
            <p:ph type="body" idx="1"/>
          </p:nvPr>
        </p:nvSpPr>
        <p:spPr/>
        <p:txBody>
          <a:bodyPr/>
          <a:lstStyle/>
          <a:p>
            <a:r>
              <a:rPr lang="en-US" dirty="0" smtClean="0"/>
              <a:t>What next ….. ‘rejuvenate the chapter’</a:t>
            </a:r>
          </a:p>
          <a:p>
            <a:r>
              <a:rPr lang="en-US" dirty="0" smtClean="0"/>
              <a:t>Where we’re coming from</a:t>
            </a:r>
          </a:p>
          <a:p>
            <a:r>
              <a:rPr lang="en-US" dirty="0" smtClean="0"/>
              <a:t>Where are we now?</a:t>
            </a:r>
          </a:p>
          <a:p>
            <a:r>
              <a:rPr lang="en-US" dirty="0" smtClean="0"/>
              <a:t>What next?</a:t>
            </a:r>
          </a:p>
          <a:p>
            <a:r>
              <a:rPr lang="en-US" dirty="0" smtClean="0"/>
              <a:t>We examined these questions and came up with this </a:t>
            </a:r>
            <a:r>
              <a:rPr lang="en-US" dirty="0" err="1" smtClean="0"/>
              <a:t>programme</a:t>
            </a:r>
            <a:r>
              <a:rPr lang="en-US" dirty="0" smtClean="0"/>
              <a:t> ….</a:t>
            </a:r>
          </a:p>
          <a:p>
            <a:pPr>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CA6DA2-6E9C-3546-8CDB-DD895663EFBC}" type="datetime1">
              <a:rPr lang="en-US"/>
              <a:pPr/>
              <a:t>5/24/10</a:t>
            </a:fld>
            <a:endParaRPr lang="en-US"/>
          </a:p>
        </p:txBody>
      </p:sp>
      <p:sp>
        <p:nvSpPr>
          <p:cNvPr id="6" name="Slide Number Placeholder 5"/>
          <p:cNvSpPr>
            <a:spLocks noGrp="1"/>
          </p:cNvSpPr>
          <p:nvPr>
            <p:ph type="sldNum" sz="quarter" idx="12"/>
          </p:nvPr>
        </p:nvSpPr>
        <p:spPr/>
        <p:txBody>
          <a:bodyPr/>
          <a:lstStyle/>
          <a:p>
            <a:fld id="{A3E7A716-7651-F04E-AC67-9BCA7B551471}" type="slidenum">
              <a:rPr lang="en-US"/>
              <a:pPr/>
              <a:t>20</a:t>
            </a:fld>
            <a:endParaRPr lang="en-US"/>
          </a:p>
        </p:txBody>
      </p:sp>
      <p:sp>
        <p:nvSpPr>
          <p:cNvPr id="18434" name="Rectangle 2"/>
          <p:cNvSpPr>
            <a:spLocks noGrp="1" noChangeArrowheads="1"/>
          </p:cNvSpPr>
          <p:nvPr>
            <p:ph type="title"/>
          </p:nvPr>
        </p:nvSpPr>
        <p:spPr/>
        <p:txBody>
          <a:bodyPr/>
          <a:lstStyle/>
          <a:p>
            <a:r>
              <a:rPr lang="en-US" sz="4000" dirty="0" smtClean="0"/>
              <a:t>What next?</a:t>
            </a:r>
            <a:endParaRPr lang="en-US" sz="4000" dirty="0"/>
          </a:p>
        </p:txBody>
      </p:sp>
      <p:sp>
        <p:nvSpPr>
          <p:cNvPr id="18435" name="Rectangle 3"/>
          <p:cNvSpPr>
            <a:spLocks noGrp="1" noChangeArrowheads="1"/>
          </p:cNvSpPr>
          <p:nvPr>
            <p:ph type="body" idx="1"/>
          </p:nvPr>
        </p:nvSpPr>
        <p:spPr/>
        <p:txBody>
          <a:bodyPr/>
          <a:lstStyle/>
          <a:p>
            <a:r>
              <a:rPr lang="en-US" dirty="0" smtClean="0"/>
              <a:t>ISOC-ZA</a:t>
            </a:r>
          </a:p>
          <a:p>
            <a:r>
              <a:rPr lang="en-US" dirty="0" smtClean="0"/>
              <a:t>ICASA, DOC</a:t>
            </a:r>
          </a:p>
          <a:p>
            <a:r>
              <a:rPr lang="en-US" dirty="0" smtClean="0"/>
              <a:t>Municipalities</a:t>
            </a:r>
          </a:p>
          <a:p>
            <a:r>
              <a:rPr lang="en-US" dirty="0" smtClean="0"/>
              <a:t>ISPs</a:t>
            </a:r>
          </a:p>
          <a:p>
            <a:r>
              <a:rPr lang="en-US" dirty="0" smtClean="0"/>
              <a:t>Gigabit providers</a:t>
            </a:r>
          </a:p>
          <a:p>
            <a:r>
              <a:rPr lang="en-US" dirty="0" smtClean="0"/>
              <a:t>Can we expect lower prices?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CA6DA2-6E9C-3546-8CDB-DD895663EFBC}" type="datetime1">
              <a:rPr lang="en-US"/>
              <a:pPr/>
              <a:t>5/24/10</a:t>
            </a:fld>
            <a:endParaRPr lang="en-US"/>
          </a:p>
        </p:txBody>
      </p:sp>
      <p:sp>
        <p:nvSpPr>
          <p:cNvPr id="6" name="Slide Number Placeholder 5"/>
          <p:cNvSpPr>
            <a:spLocks noGrp="1"/>
          </p:cNvSpPr>
          <p:nvPr>
            <p:ph type="sldNum" sz="quarter" idx="12"/>
          </p:nvPr>
        </p:nvSpPr>
        <p:spPr/>
        <p:txBody>
          <a:bodyPr/>
          <a:lstStyle/>
          <a:p>
            <a:fld id="{A3E7A716-7651-F04E-AC67-9BCA7B551471}" type="slidenum">
              <a:rPr lang="en-US"/>
              <a:pPr/>
              <a:t>21</a:t>
            </a:fld>
            <a:endParaRPr lang="en-US"/>
          </a:p>
        </p:txBody>
      </p:sp>
      <p:sp>
        <p:nvSpPr>
          <p:cNvPr id="18434" name="Rectangle 2"/>
          <p:cNvSpPr>
            <a:spLocks noGrp="1" noChangeArrowheads="1"/>
          </p:cNvSpPr>
          <p:nvPr>
            <p:ph type="title"/>
          </p:nvPr>
        </p:nvSpPr>
        <p:spPr/>
        <p:txBody>
          <a:bodyPr/>
          <a:lstStyle/>
          <a:p>
            <a:r>
              <a:rPr lang="en-US" sz="4000" dirty="0" smtClean="0"/>
              <a:t>Transit cost to ISP</a:t>
            </a:r>
            <a:endParaRPr lang="en-US" sz="4000" dirty="0"/>
          </a:p>
        </p:txBody>
      </p:sp>
      <p:sp>
        <p:nvSpPr>
          <p:cNvPr id="18435" name="Rectangle 3"/>
          <p:cNvSpPr>
            <a:spLocks noGrp="1" noChangeArrowheads="1"/>
          </p:cNvSpPr>
          <p:nvPr>
            <p:ph type="body" idx="1"/>
          </p:nvPr>
        </p:nvSpPr>
        <p:spPr/>
        <p:txBody>
          <a:bodyPr/>
          <a:lstStyle/>
          <a:p>
            <a:r>
              <a:rPr lang="en-US" dirty="0" smtClean="0"/>
              <a:t>International, 2002-2010 (</a:t>
            </a:r>
            <a:r>
              <a:rPr lang="en-US" dirty="0" err="1" smtClean="0"/>
              <a:t>adsl</a:t>
            </a:r>
            <a:r>
              <a:rPr lang="en-US" dirty="0" smtClean="0"/>
              <a:t> not changed), wholesale has gone from &gt;R25k per Mbps to R5k per Mbps (on STM1-155.520 Mbps in Jhb or CT)</a:t>
            </a:r>
          </a:p>
          <a:p>
            <a:r>
              <a:rPr lang="en-US" dirty="0" smtClean="0"/>
              <a:t>National from R10k to R2k per Mbps (on 155.520 </a:t>
            </a:r>
            <a:r>
              <a:rPr lang="en-US" dirty="0" err="1" smtClean="0"/>
              <a:t>Mbit/s</a:t>
            </a:r>
            <a:r>
              <a:rPr lang="en-US" dirty="0" smtClean="0"/>
              <a:t> Jhb to CT, metropoles only)</a:t>
            </a:r>
          </a:p>
          <a:p>
            <a:r>
              <a:rPr lang="en-US" dirty="0" smtClean="0"/>
              <a:t>Local, from R1 per Mbps per month</a:t>
            </a:r>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CA6DA2-6E9C-3546-8CDB-DD895663EFBC}" type="datetime1">
              <a:rPr lang="en-US"/>
              <a:pPr/>
              <a:t>5/24/10</a:t>
            </a:fld>
            <a:endParaRPr lang="en-US"/>
          </a:p>
        </p:txBody>
      </p:sp>
      <p:sp>
        <p:nvSpPr>
          <p:cNvPr id="6" name="Slide Number Placeholder 5"/>
          <p:cNvSpPr>
            <a:spLocks noGrp="1"/>
          </p:cNvSpPr>
          <p:nvPr>
            <p:ph type="sldNum" sz="quarter" idx="12"/>
          </p:nvPr>
        </p:nvSpPr>
        <p:spPr/>
        <p:txBody>
          <a:bodyPr/>
          <a:lstStyle/>
          <a:p>
            <a:fld id="{A3E7A716-7651-F04E-AC67-9BCA7B551471}" type="slidenum">
              <a:rPr lang="en-US"/>
              <a:pPr/>
              <a:t>22</a:t>
            </a:fld>
            <a:endParaRPr lang="en-US"/>
          </a:p>
        </p:txBody>
      </p:sp>
      <p:sp>
        <p:nvSpPr>
          <p:cNvPr id="18434" name="Rectangle 2"/>
          <p:cNvSpPr>
            <a:spLocks noGrp="1" noChangeArrowheads="1"/>
          </p:cNvSpPr>
          <p:nvPr>
            <p:ph type="title"/>
          </p:nvPr>
        </p:nvSpPr>
        <p:spPr/>
        <p:txBody>
          <a:bodyPr/>
          <a:lstStyle/>
          <a:p>
            <a:r>
              <a:rPr lang="en-US" sz="4000" dirty="0" smtClean="0"/>
              <a:t>map</a:t>
            </a:r>
            <a:endParaRPr lang="en-US" sz="4000" dirty="0"/>
          </a:p>
        </p:txBody>
      </p:sp>
      <p:sp>
        <p:nvSpPr>
          <p:cNvPr id="18435" name="Rectangle 3"/>
          <p:cNvSpPr>
            <a:spLocks noGrp="1" noChangeArrowheads="1"/>
          </p:cNvSpPr>
          <p:nvPr>
            <p:ph type="body" idx="1"/>
          </p:nvPr>
        </p:nvSpPr>
        <p:spPr/>
        <p:txBody>
          <a:bodyPr/>
          <a:lstStyle/>
          <a:p>
            <a:endParaRPr lang="en-US" dirty="0" smtClean="0"/>
          </a:p>
          <a:p>
            <a:endParaRPr lang="en-US" dirty="0"/>
          </a:p>
        </p:txBody>
      </p:sp>
      <p:pic>
        <p:nvPicPr>
          <p:cNvPr id="7" name="Picture 6" descr="1105841711.LGL.2D.1024x1024.png"/>
          <p:cNvPicPr>
            <a:picLocks noChangeAspect="1"/>
          </p:cNvPicPr>
          <p:nvPr/>
        </p:nvPicPr>
        <p:blipFill>
          <a:blip r:embed="rId2"/>
          <a:stretch>
            <a:fillRect/>
          </a:stretch>
        </p:blipFill>
        <p:spPr>
          <a:xfrm>
            <a:off x="0" y="0"/>
            <a:ext cx="9144000" cy="717296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CA6DA2-6E9C-3546-8CDB-DD895663EFBC}" type="datetime1">
              <a:rPr lang="en-US"/>
              <a:pPr/>
              <a:t>5/24/10</a:t>
            </a:fld>
            <a:endParaRPr lang="en-US"/>
          </a:p>
        </p:txBody>
      </p:sp>
      <p:sp>
        <p:nvSpPr>
          <p:cNvPr id="6" name="Slide Number Placeholder 5"/>
          <p:cNvSpPr>
            <a:spLocks noGrp="1"/>
          </p:cNvSpPr>
          <p:nvPr>
            <p:ph type="sldNum" sz="quarter" idx="12"/>
          </p:nvPr>
        </p:nvSpPr>
        <p:spPr/>
        <p:txBody>
          <a:bodyPr/>
          <a:lstStyle/>
          <a:p>
            <a:fld id="{A3E7A716-7651-F04E-AC67-9BCA7B551471}" type="slidenum">
              <a:rPr lang="en-US"/>
              <a:pPr/>
              <a:t>23</a:t>
            </a:fld>
            <a:endParaRPr lang="en-US"/>
          </a:p>
        </p:txBody>
      </p:sp>
      <p:sp>
        <p:nvSpPr>
          <p:cNvPr id="18434" name="Rectangle 2"/>
          <p:cNvSpPr>
            <a:spLocks noGrp="1" noChangeArrowheads="1"/>
          </p:cNvSpPr>
          <p:nvPr>
            <p:ph type="title"/>
          </p:nvPr>
        </p:nvSpPr>
        <p:spPr/>
        <p:txBody>
          <a:bodyPr/>
          <a:lstStyle/>
          <a:p>
            <a:r>
              <a:rPr lang="en-US" sz="4000" dirty="0" smtClean="0"/>
              <a:t>map</a:t>
            </a:r>
            <a:endParaRPr lang="en-US" sz="4000" dirty="0"/>
          </a:p>
        </p:txBody>
      </p:sp>
      <p:sp>
        <p:nvSpPr>
          <p:cNvPr id="18435" name="Rectangle 3"/>
          <p:cNvSpPr>
            <a:spLocks noGrp="1" noChangeArrowheads="1"/>
          </p:cNvSpPr>
          <p:nvPr>
            <p:ph type="body" idx="1"/>
          </p:nvPr>
        </p:nvSpPr>
        <p:spPr/>
        <p:txBody>
          <a:bodyPr/>
          <a:lstStyle/>
          <a:p>
            <a:endParaRPr lang="en-US" dirty="0" smtClean="0"/>
          </a:p>
          <a:p>
            <a:endParaRPr lang="en-US" dirty="0"/>
          </a:p>
        </p:txBody>
      </p:sp>
      <p:pic>
        <p:nvPicPr>
          <p:cNvPr id="7" name="Picture 6" descr="1105841711.LGL.2D.1024x1024.png"/>
          <p:cNvPicPr>
            <a:picLocks noChangeAspect="1"/>
          </p:cNvPicPr>
          <p:nvPr/>
        </p:nvPicPr>
        <p:blipFill>
          <a:blip r:embed="rId3"/>
          <a:stretch>
            <a:fillRect/>
          </a:stretch>
        </p:blipFill>
        <p:spPr>
          <a:xfrm>
            <a:off x="-1600200" y="-685800"/>
            <a:ext cx="16471936" cy="1292131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24 May, 2010</a:t>
            </a:r>
          </a:p>
          <a:p>
            <a:endParaRPr lang="en-US" dirty="0"/>
          </a:p>
        </p:txBody>
      </p:sp>
      <p:sp>
        <p:nvSpPr>
          <p:cNvPr id="5" name="Footer Placeholder 4"/>
          <p:cNvSpPr>
            <a:spLocks noGrp="1"/>
          </p:cNvSpPr>
          <p:nvPr>
            <p:ph type="ftr" sz="quarter" idx="11"/>
          </p:nvPr>
        </p:nvSpPr>
        <p:spPr/>
        <p:txBody>
          <a:bodyPr/>
          <a:lstStyle/>
          <a:p>
            <a:r>
              <a:rPr lang="en-US" dirty="0" smtClean="0"/>
              <a:t>INETCT 2010 what next?</a:t>
            </a:r>
            <a:endParaRPr lang="en-US" dirty="0"/>
          </a:p>
        </p:txBody>
      </p:sp>
      <p:sp>
        <p:nvSpPr>
          <p:cNvPr id="6" name="Slide Number Placeholder 5"/>
          <p:cNvSpPr>
            <a:spLocks noGrp="1"/>
          </p:cNvSpPr>
          <p:nvPr>
            <p:ph type="sldNum" sz="quarter" idx="12"/>
          </p:nvPr>
        </p:nvSpPr>
        <p:spPr/>
        <p:txBody>
          <a:bodyPr/>
          <a:lstStyle/>
          <a:p>
            <a:r>
              <a:rPr lang="en-US" dirty="0" smtClean="0"/>
              <a:t>Alan Levin </a:t>
            </a:r>
            <a:fld id="{A3E7A716-7651-F04E-AC67-9BCA7B551471}" type="slidenum">
              <a:rPr lang="en-US" smtClean="0"/>
              <a:pPr/>
              <a:t>24</a:t>
            </a:fld>
            <a:endParaRPr lang="en-US" dirty="0"/>
          </a:p>
        </p:txBody>
      </p:sp>
      <p:sp>
        <p:nvSpPr>
          <p:cNvPr id="18434" name="Rectangle 2"/>
          <p:cNvSpPr>
            <a:spLocks noGrp="1" noChangeArrowheads="1"/>
          </p:cNvSpPr>
          <p:nvPr>
            <p:ph type="title"/>
          </p:nvPr>
        </p:nvSpPr>
        <p:spPr/>
        <p:txBody>
          <a:bodyPr/>
          <a:lstStyle/>
          <a:p>
            <a:r>
              <a:rPr lang="en-US" sz="4000" dirty="0" smtClean="0"/>
              <a:t>Transit essentials</a:t>
            </a:r>
            <a:endParaRPr lang="en-US" sz="4000" dirty="0"/>
          </a:p>
        </p:txBody>
      </p:sp>
      <p:sp>
        <p:nvSpPr>
          <p:cNvPr id="18435" name="Rectangle 3"/>
          <p:cNvSpPr>
            <a:spLocks noGrp="1" noChangeArrowheads="1"/>
          </p:cNvSpPr>
          <p:nvPr>
            <p:ph type="body" idx="1"/>
          </p:nvPr>
        </p:nvSpPr>
        <p:spPr/>
        <p:txBody>
          <a:bodyPr/>
          <a:lstStyle/>
          <a:p>
            <a:pPr>
              <a:buNone/>
            </a:pPr>
            <a:endParaRPr lang="en-US" dirty="0"/>
          </a:p>
        </p:txBody>
      </p:sp>
      <p:sp>
        <p:nvSpPr>
          <p:cNvPr id="8" name="TextBox 7"/>
          <p:cNvSpPr txBox="1"/>
          <p:nvPr/>
        </p:nvSpPr>
        <p:spPr>
          <a:xfrm>
            <a:off x="381000" y="2362200"/>
            <a:ext cx="2133600" cy="646331"/>
          </a:xfrm>
          <a:prstGeom prst="rect">
            <a:avLst/>
          </a:prstGeom>
          <a:noFill/>
        </p:spPr>
        <p:txBody>
          <a:bodyPr wrap="square" rtlCol="0">
            <a:spAutoFit/>
          </a:bodyPr>
          <a:lstStyle/>
          <a:p>
            <a:r>
              <a:rPr lang="en-US" dirty="0" smtClean="0">
                <a:solidFill>
                  <a:schemeClr val="bg1"/>
                </a:solidFill>
              </a:rPr>
              <a:t>Last Mile </a:t>
            </a:r>
          </a:p>
          <a:p>
            <a:r>
              <a:rPr lang="en-US" dirty="0" smtClean="0">
                <a:solidFill>
                  <a:schemeClr val="bg1"/>
                </a:solidFill>
              </a:rPr>
              <a:t>(IPC model)</a:t>
            </a:r>
            <a:endParaRPr lang="en-US" dirty="0">
              <a:solidFill>
                <a:schemeClr val="bg1"/>
              </a:solidFill>
            </a:endParaRPr>
          </a:p>
        </p:txBody>
      </p:sp>
      <p:sp>
        <p:nvSpPr>
          <p:cNvPr id="10" name="TextBox 9"/>
          <p:cNvSpPr txBox="1"/>
          <p:nvPr/>
        </p:nvSpPr>
        <p:spPr>
          <a:xfrm>
            <a:off x="381000" y="5867400"/>
            <a:ext cx="1753943" cy="369332"/>
          </a:xfrm>
          <a:prstGeom prst="rect">
            <a:avLst/>
          </a:prstGeom>
          <a:noFill/>
        </p:spPr>
        <p:txBody>
          <a:bodyPr wrap="none" rtlCol="0">
            <a:spAutoFit/>
          </a:bodyPr>
          <a:lstStyle/>
          <a:p>
            <a:r>
              <a:rPr lang="en-US" dirty="0" smtClean="0">
                <a:solidFill>
                  <a:srgbClr val="000000"/>
                </a:solidFill>
              </a:rPr>
              <a:t>Transit network</a:t>
            </a:r>
            <a:endParaRPr lang="en-US" dirty="0">
              <a:solidFill>
                <a:srgbClr val="000000"/>
              </a:solidFill>
            </a:endParaRPr>
          </a:p>
        </p:txBody>
      </p:sp>
      <p:sp>
        <p:nvSpPr>
          <p:cNvPr id="12" name="TextBox 11"/>
          <p:cNvSpPr txBox="1"/>
          <p:nvPr/>
        </p:nvSpPr>
        <p:spPr>
          <a:xfrm>
            <a:off x="609600" y="2438400"/>
            <a:ext cx="1570111" cy="369332"/>
          </a:xfrm>
          <a:prstGeom prst="rect">
            <a:avLst/>
          </a:prstGeom>
          <a:noFill/>
        </p:spPr>
        <p:txBody>
          <a:bodyPr wrap="none" rtlCol="0">
            <a:spAutoFit/>
          </a:bodyPr>
          <a:lstStyle/>
          <a:p>
            <a:r>
              <a:rPr lang="en-US" dirty="0" smtClean="0">
                <a:solidFill>
                  <a:schemeClr val="bg1"/>
                </a:solidFill>
              </a:rPr>
              <a:t>Real last mile</a:t>
            </a:r>
            <a:endParaRPr lang="en-US" dirty="0">
              <a:solidFill>
                <a:schemeClr val="bg1"/>
              </a:solidFill>
            </a:endParaRPr>
          </a:p>
        </p:txBody>
      </p:sp>
      <p:sp>
        <p:nvSpPr>
          <p:cNvPr id="13" name="TextBox 12"/>
          <p:cNvSpPr txBox="1"/>
          <p:nvPr/>
        </p:nvSpPr>
        <p:spPr>
          <a:xfrm>
            <a:off x="4114800" y="4419600"/>
            <a:ext cx="646669" cy="369332"/>
          </a:xfrm>
          <a:prstGeom prst="rect">
            <a:avLst/>
          </a:prstGeom>
          <a:noFill/>
        </p:spPr>
        <p:txBody>
          <a:bodyPr wrap="none" rtlCol="0">
            <a:spAutoFit/>
          </a:bodyPr>
          <a:lstStyle/>
          <a:p>
            <a:r>
              <a:rPr lang="en-US" dirty="0" smtClean="0"/>
              <a:t>60%</a:t>
            </a:r>
            <a:endParaRPr lang="en-US" dirty="0"/>
          </a:p>
        </p:txBody>
      </p:sp>
      <p:pic>
        <p:nvPicPr>
          <p:cNvPr id="15" name="Picture 14" descr="ispnetwrk2 (Autosaved).png"/>
          <p:cNvPicPr>
            <a:picLocks noChangeAspect="1"/>
          </p:cNvPicPr>
          <p:nvPr/>
        </p:nvPicPr>
        <p:blipFill>
          <a:blip r:embed="rId2"/>
          <a:stretch>
            <a:fillRect/>
          </a:stretch>
        </p:blipFill>
        <p:spPr>
          <a:xfrm>
            <a:off x="0" y="-2862943"/>
            <a:ext cx="9144000" cy="979714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CA6DA2-6E9C-3546-8CDB-DD895663EFBC}" type="datetime1">
              <a:rPr lang="en-US"/>
              <a:pPr/>
              <a:t>5/24/10</a:t>
            </a:fld>
            <a:endParaRPr lang="en-US"/>
          </a:p>
        </p:txBody>
      </p:sp>
      <p:sp>
        <p:nvSpPr>
          <p:cNvPr id="6" name="Slide Number Placeholder 5"/>
          <p:cNvSpPr>
            <a:spLocks noGrp="1"/>
          </p:cNvSpPr>
          <p:nvPr>
            <p:ph type="sldNum" sz="quarter" idx="12"/>
          </p:nvPr>
        </p:nvSpPr>
        <p:spPr/>
        <p:txBody>
          <a:bodyPr/>
          <a:lstStyle/>
          <a:p>
            <a:fld id="{A3E7A716-7651-F04E-AC67-9BCA7B551471}" type="slidenum">
              <a:rPr lang="en-US"/>
              <a:pPr/>
              <a:t>25</a:t>
            </a:fld>
            <a:endParaRPr lang="en-US"/>
          </a:p>
        </p:txBody>
      </p:sp>
      <p:sp>
        <p:nvSpPr>
          <p:cNvPr id="18434" name="Rectangle 2"/>
          <p:cNvSpPr>
            <a:spLocks noGrp="1" noChangeArrowheads="1"/>
          </p:cNvSpPr>
          <p:nvPr>
            <p:ph type="title"/>
          </p:nvPr>
        </p:nvSpPr>
        <p:spPr/>
        <p:txBody>
          <a:bodyPr/>
          <a:lstStyle/>
          <a:p>
            <a:r>
              <a:rPr lang="en-US" sz="4000" dirty="0" smtClean="0"/>
              <a:t>Transit cost to ISP</a:t>
            </a:r>
            <a:endParaRPr lang="en-US" sz="4000" dirty="0"/>
          </a:p>
        </p:txBody>
      </p:sp>
      <p:sp>
        <p:nvSpPr>
          <p:cNvPr id="18435" name="Rectangle 3"/>
          <p:cNvSpPr>
            <a:spLocks noGrp="1" noChangeArrowheads="1"/>
          </p:cNvSpPr>
          <p:nvPr>
            <p:ph type="body" idx="1"/>
          </p:nvPr>
        </p:nvSpPr>
        <p:spPr/>
        <p:txBody>
          <a:bodyPr/>
          <a:lstStyle/>
          <a:p>
            <a:r>
              <a:rPr lang="en-US" sz="2400" dirty="0" smtClean="0"/>
              <a:t>International, 2002-2010 (</a:t>
            </a:r>
            <a:r>
              <a:rPr lang="en-US" sz="2400" dirty="0" err="1" smtClean="0"/>
              <a:t>adsl</a:t>
            </a:r>
            <a:r>
              <a:rPr lang="en-US" sz="2400" dirty="0" smtClean="0"/>
              <a:t> not changed), wholesale has gone from &gt;R25k per Mbps to R5k per Mbps (on STM1-155.520 Mbps in Jhb or CT)</a:t>
            </a:r>
          </a:p>
          <a:p>
            <a:r>
              <a:rPr lang="en-US" sz="2400" dirty="0" smtClean="0"/>
              <a:t>National from R10k to R2k per Mbps (on 155.520 </a:t>
            </a:r>
            <a:r>
              <a:rPr lang="en-US" sz="2400" dirty="0" err="1" smtClean="0"/>
              <a:t>Mbit/s</a:t>
            </a:r>
            <a:r>
              <a:rPr lang="en-US" sz="2400" dirty="0" smtClean="0"/>
              <a:t> Jhb to CT, metropoles only)</a:t>
            </a:r>
          </a:p>
          <a:p>
            <a:r>
              <a:rPr lang="en-US" sz="4400" dirty="0" smtClean="0"/>
              <a:t>Local, from R1 per Mbps per month (R1,000 per </a:t>
            </a:r>
            <a:r>
              <a:rPr lang="en-US" sz="4400" dirty="0" err="1" smtClean="0"/>
              <a:t>Gbps</a:t>
            </a:r>
            <a:r>
              <a:rPr lang="en-US" sz="4400"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CA6DA2-6E9C-3546-8CDB-DD895663EFBC}" type="datetime1">
              <a:rPr lang="en-US"/>
              <a:pPr/>
              <a:t>5/24/10</a:t>
            </a:fld>
            <a:endParaRPr lang="en-US"/>
          </a:p>
        </p:txBody>
      </p:sp>
      <p:sp>
        <p:nvSpPr>
          <p:cNvPr id="6" name="Slide Number Placeholder 5"/>
          <p:cNvSpPr>
            <a:spLocks noGrp="1"/>
          </p:cNvSpPr>
          <p:nvPr>
            <p:ph type="sldNum" sz="quarter" idx="12"/>
          </p:nvPr>
        </p:nvSpPr>
        <p:spPr/>
        <p:txBody>
          <a:bodyPr/>
          <a:lstStyle/>
          <a:p>
            <a:fld id="{A3E7A716-7651-F04E-AC67-9BCA7B551471}" type="slidenum">
              <a:rPr lang="en-US"/>
              <a:pPr/>
              <a:t>26</a:t>
            </a:fld>
            <a:endParaRPr lang="en-US"/>
          </a:p>
        </p:txBody>
      </p:sp>
      <p:sp>
        <p:nvSpPr>
          <p:cNvPr id="18434" name="Rectangle 2"/>
          <p:cNvSpPr>
            <a:spLocks noGrp="1" noChangeArrowheads="1"/>
          </p:cNvSpPr>
          <p:nvPr>
            <p:ph type="title"/>
          </p:nvPr>
        </p:nvSpPr>
        <p:spPr/>
        <p:txBody>
          <a:bodyPr/>
          <a:lstStyle/>
          <a:p>
            <a:r>
              <a:rPr lang="en-US" sz="4000" dirty="0" smtClean="0"/>
              <a:t>Transit cost to ISP</a:t>
            </a:r>
            <a:endParaRPr lang="en-US" sz="4000" dirty="0"/>
          </a:p>
        </p:txBody>
      </p:sp>
      <p:sp>
        <p:nvSpPr>
          <p:cNvPr id="18435" name="Rectangle 3"/>
          <p:cNvSpPr>
            <a:spLocks noGrp="1" noChangeArrowheads="1"/>
          </p:cNvSpPr>
          <p:nvPr>
            <p:ph type="body" idx="1"/>
          </p:nvPr>
        </p:nvSpPr>
        <p:spPr/>
        <p:txBody>
          <a:bodyPr/>
          <a:lstStyle/>
          <a:p>
            <a:r>
              <a:rPr lang="en-US" dirty="0" smtClean="0"/>
              <a:t>DFA – Dark Fibre Africa rent unlit point to point fibre on their metropolitan network </a:t>
            </a:r>
          </a:p>
          <a:p>
            <a:r>
              <a:rPr lang="en-US" dirty="0" smtClean="0"/>
              <a:t>Telkom, and </a:t>
            </a:r>
            <a:r>
              <a:rPr lang="en-US" dirty="0" err="1" smtClean="0"/>
              <a:t>Neotel</a:t>
            </a:r>
            <a:r>
              <a:rPr lang="en-US" dirty="0" smtClean="0"/>
              <a:t> offer gigabit </a:t>
            </a:r>
            <a:r>
              <a:rPr lang="en-US" dirty="0" err="1" smtClean="0"/>
              <a:t>ethernet</a:t>
            </a:r>
            <a:endParaRPr lang="en-US" dirty="0" smtClean="0"/>
          </a:p>
          <a:p>
            <a:r>
              <a:rPr lang="en-US" dirty="0" smtClean="0"/>
              <a:t>City of Durban and City of Cape Town (will) offer the similar product</a:t>
            </a:r>
          </a:p>
          <a:p>
            <a:r>
              <a:rPr lang="en-US" dirty="0" smtClean="0"/>
              <a:t>These are all based on distance. Cape Town offer multiple switching </a:t>
            </a:r>
            <a:r>
              <a:rPr lang="en-US" dirty="0" err="1" smtClean="0"/>
              <a:t>colos</a:t>
            </a:r>
            <a:r>
              <a:rPr lang="en-US" dirty="0" smtClean="0"/>
              <a:t>.</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CA6DA2-6E9C-3546-8CDB-DD895663EFBC}" type="datetime1">
              <a:rPr lang="en-US"/>
              <a:pPr/>
              <a:t>5/24/10</a:t>
            </a:fld>
            <a:endParaRPr lang="en-US"/>
          </a:p>
        </p:txBody>
      </p:sp>
      <p:sp>
        <p:nvSpPr>
          <p:cNvPr id="6" name="Slide Number Placeholder 5"/>
          <p:cNvSpPr>
            <a:spLocks noGrp="1"/>
          </p:cNvSpPr>
          <p:nvPr>
            <p:ph type="sldNum" sz="quarter" idx="12"/>
          </p:nvPr>
        </p:nvSpPr>
        <p:spPr/>
        <p:txBody>
          <a:bodyPr/>
          <a:lstStyle/>
          <a:p>
            <a:fld id="{A3E7A716-7651-F04E-AC67-9BCA7B551471}" type="slidenum">
              <a:rPr lang="en-US"/>
              <a:pPr/>
              <a:t>27</a:t>
            </a:fld>
            <a:endParaRPr lang="en-US"/>
          </a:p>
        </p:txBody>
      </p:sp>
      <p:sp>
        <p:nvSpPr>
          <p:cNvPr id="18434" name="Rectangle 2"/>
          <p:cNvSpPr>
            <a:spLocks noGrp="1" noChangeArrowheads="1"/>
          </p:cNvSpPr>
          <p:nvPr>
            <p:ph type="title"/>
          </p:nvPr>
        </p:nvSpPr>
        <p:spPr/>
        <p:txBody>
          <a:bodyPr/>
          <a:lstStyle/>
          <a:p>
            <a:r>
              <a:rPr lang="en-US" sz="4000" dirty="0" smtClean="0"/>
              <a:t>What next?</a:t>
            </a:r>
            <a:endParaRPr lang="en-US" sz="4000" dirty="0"/>
          </a:p>
        </p:txBody>
      </p:sp>
      <p:sp>
        <p:nvSpPr>
          <p:cNvPr id="18435" name="Rectangle 3"/>
          <p:cNvSpPr>
            <a:spLocks noGrp="1" noChangeArrowheads="1"/>
          </p:cNvSpPr>
          <p:nvPr>
            <p:ph type="body" idx="1"/>
          </p:nvPr>
        </p:nvSpPr>
        <p:spPr/>
        <p:txBody>
          <a:bodyPr/>
          <a:lstStyle/>
          <a:p>
            <a:pPr>
              <a:buNone/>
            </a:pPr>
            <a:r>
              <a:rPr lang="en-US" dirty="0" smtClean="0"/>
              <a:t>Can we expect lower prices? (on transit)</a:t>
            </a:r>
          </a:p>
          <a:p>
            <a:r>
              <a:rPr lang="en-US" sz="2800" dirty="0" smtClean="0"/>
              <a:t>R499 for uncapped 4Mbps </a:t>
            </a:r>
            <a:r>
              <a:rPr lang="en-US" sz="2800" dirty="0" err="1" smtClean="0"/>
              <a:t>adsl</a:t>
            </a:r>
            <a:r>
              <a:rPr lang="en-US" sz="2800" dirty="0" smtClean="0"/>
              <a:t> </a:t>
            </a:r>
          </a:p>
          <a:p>
            <a:pPr>
              <a:buNone/>
            </a:pPr>
            <a:r>
              <a:rPr lang="en-US" sz="2800" dirty="0" smtClean="0"/>
              <a:t>NET transit cost: (4*R5k*0.6)+(4*R2k*0.4)/20 1:20 = R760, 1:40 = R380, </a:t>
            </a:r>
          </a:p>
          <a:p>
            <a:pPr>
              <a:buNone/>
            </a:pPr>
            <a:r>
              <a:rPr lang="en-US" sz="2800" dirty="0" smtClean="0"/>
              <a:t>	1:20 @1.25Mbps = R237.50</a:t>
            </a:r>
          </a:p>
          <a:p>
            <a:pPr>
              <a:buNone/>
            </a:pPr>
            <a:r>
              <a:rPr lang="en-US" sz="2800" dirty="0" smtClean="0"/>
              <a:t>IPC cost: R499</a:t>
            </a:r>
          </a:p>
          <a:p>
            <a:r>
              <a:rPr lang="en-US" sz="2800" dirty="0" smtClean="0"/>
              <a:t>R169 for 500MB prepaid (7.2Mbps)</a:t>
            </a:r>
          </a:p>
          <a:p>
            <a:pPr>
              <a:buNone/>
            </a:pPr>
            <a:r>
              <a:rPr lang="en-US" sz="2800" dirty="0" smtClean="0"/>
              <a:t>Net transit cost: product of backhaul links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CA6DA2-6E9C-3546-8CDB-DD895663EFBC}" type="datetime1">
              <a:rPr lang="en-US"/>
              <a:pPr/>
              <a:t>5/24/10</a:t>
            </a:fld>
            <a:endParaRPr lang="en-US"/>
          </a:p>
        </p:txBody>
      </p:sp>
      <p:sp>
        <p:nvSpPr>
          <p:cNvPr id="6" name="Slide Number Placeholder 5"/>
          <p:cNvSpPr>
            <a:spLocks noGrp="1"/>
          </p:cNvSpPr>
          <p:nvPr>
            <p:ph type="sldNum" sz="quarter" idx="12"/>
          </p:nvPr>
        </p:nvSpPr>
        <p:spPr/>
        <p:txBody>
          <a:bodyPr/>
          <a:lstStyle/>
          <a:p>
            <a:fld id="{A3E7A716-7651-F04E-AC67-9BCA7B551471}" type="slidenum">
              <a:rPr lang="en-US"/>
              <a:pPr/>
              <a:t>28</a:t>
            </a:fld>
            <a:endParaRPr lang="en-US"/>
          </a:p>
        </p:txBody>
      </p:sp>
      <p:sp>
        <p:nvSpPr>
          <p:cNvPr id="18434" name="Rectangle 2"/>
          <p:cNvSpPr>
            <a:spLocks noGrp="1" noChangeArrowheads="1"/>
          </p:cNvSpPr>
          <p:nvPr>
            <p:ph type="title"/>
          </p:nvPr>
        </p:nvSpPr>
        <p:spPr/>
        <p:txBody>
          <a:bodyPr/>
          <a:lstStyle/>
          <a:p>
            <a:r>
              <a:rPr lang="en-US" sz="4000" dirty="0" smtClean="0"/>
              <a:t>What next?</a:t>
            </a:r>
            <a:endParaRPr lang="en-US" sz="4000" dirty="0"/>
          </a:p>
        </p:txBody>
      </p:sp>
      <p:sp>
        <p:nvSpPr>
          <p:cNvPr id="18435" name="Rectangle 3"/>
          <p:cNvSpPr>
            <a:spLocks noGrp="1" noChangeArrowheads="1"/>
          </p:cNvSpPr>
          <p:nvPr>
            <p:ph type="body" idx="1"/>
          </p:nvPr>
        </p:nvSpPr>
        <p:spPr/>
        <p:txBody>
          <a:bodyPr/>
          <a:lstStyle/>
          <a:p>
            <a:pPr>
              <a:buNone/>
            </a:pPr>
            <a:r>
              <a:rPr lang="en-US" dirty="0" smtClean="0"/>
              <a:t>Can we expect lower prices? </a:t>
            </a:r>
          </a:p>
          <a:p>
            <a:r>
              <a:rPr lang="en-US" sz="2800" dirty="0" smtClean="0"/>
              <a:t>Not really it seems not on transit nor access, </a:t>
            </a:r>
          </a:p>
          <a:p>
            <a:r>
              <a:rPr lang="en-US" sz="2800" dirty="0" smtClean="0"/>
              <a:t>But we should expect better speeds, and better provisioning on backbones</a:t>
            </a:r>
          </a:p>
          <a:p>
            <a:pPr>
              <a:buNone/>
            </a:pPr>
            <a:r>
              <a:rPr lang="en-US" sz="2400" dirty="0" smtClean="0"/>
              <a:t>Where not, do we allow market forces to force customers to change provider or do we educate providers?</a:t>
            </a:r>
          </a:p>
          <a:p>
            <a:pPr>
              <a:buNone/>
            </a:pPr>
            <a:r>
              <a:rPr lang="en-US" sz="2400" dirty="0" smtClean="0"/>
              <a:t>How do consumers educate themselves to understand differing quality of service?</a:t>
            </a:r>
          </a:p>
          <a:p>
            <a:pPr>
              <a:buNone/>
            </a:pPr>
            <a:endParaRPr lang="en-US" sz="2800" dirty="0" smtClean="0"/>
          </a:p>
          <a:p>
            <a:pPr>
              <a:buNone/>
            </a:pPr>
            <a:endParaRPr lang="en-US"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CA6DA2-6E9C-3546-8CDB-DD895663EFBC}" type="datetime1">
              <a:rPr lang="en-US"/>
              <a:pPr/>
              <a:t>5/24/10</a:t>
            </a:fld>
            <a:endParaRPr lang="en-US"/>
          </a:p>
        </p:txBody>
      </p:sp>
      <p:sp>
        <p:nvSpPr>
          <p:cNvPr id="6" name="Slide Number Placeholder 5"/>
          <p:cNvSpPr>
            <a:spLocks noGrp="1"/>
          </p:cNvSpPr>
          <p:nvPr>
            <p:ph type="sldNum" sz="quarter" idx="12"/>
          </p:nvPr>
        </p:nvSpPr>
        <p:spPr/>
        <p:txBody>
          <a:bodyPr/>
          <a:lstStyle/>
          <a:p>
            <a:fld id="{A3E7A716-7651-F04E-AC67-9BCA7B551471}" type="slidenum">
              <a:rPr lang="en-US"/>
              <a:pPr/>
              <a:t>29</a:t>
            </a:fld>
            <a:endParaRPr lang="en-US"/>
          </a:p>
        </p:txBody>
      </p:sp>
      <p:sp>
        <p:nvSpPr>
          <p:cNvPr id="18434" name="Rectangle 2"/>
          <p:cNvSpPr>
            <a:spLocks noGrp="1" noChangeArrowheads="1"/>
          </p:cNvSpPr>
          <p:nvPr>
            <p:ph type="title"/>
          </p:nvPr>
        </p:nvSpPr>
        <p:spPr/>
        <p:txBody>
          <a:bodyPr/>
          <a:lstStyle/>
          <a:p>
            <a:r>
              <a:rPr lang="en-US" sz="4000" dirty="0" smtClean="0"/>
              <a:t>Questions</a:t>
            </a:r>
            <a:endParaRPr lang="en-US" sz="4000" dirty="0"/>
          </a:p>
        </p:txBody>
      </p:sp>
      <p:sp>
        <p:nvSpPr>
          <p:cNvPr id="18435" name="Rectangle 3"/>
          <p:cNvSpPr>
            <a:spLocks noGrp="1" noChangeArrowheads="1"/>
          </p:cNvSpPr>
          <p:nvPr>
            <p:ph type="body" idx="1"/>
          </p:nvPr>
        </p:nvSpPr>
        <p:spPr/>
        <p:txBody>
          <a:bodyPr/>
          <a:lstStyle/>
          <a:p>
            <a:r>
              <a:rPr lang="en-US" dirty="0" smtClean="0"/>
              <a:t>Is LLU and spectrum allocation more important than municipal, provincial and national government subsidised fibre?</a:t>
            </a:r>
          </a:p>
          <a:p>
            <a:r>
              <a:rPr lang="en-US" dirty="0" smtClean="0"/>
              <a:t>What will happen in metropoles with good fibre models?</a:t>
            </a:r>
          </a:p>
          <a:p>
            <a:r>
              <a:rPr lang="en-US" dirty="0" smtClean="0"/>
              <a:t>What are the roles for ISOC-ZA and ISOC?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D9B02C-3D7B-F146-9071-31AD787FF2BF}" type="datetime1">
              <a:rPr lang="en-US"/>
              <a:pPr/>
              <a:t>5/24/10</a:t>
            </a:fld>
            <a:endParaRPr lang="en-US" dirty="0"/>
          </a:p>
        </p:txBody>
      </p:sp>
      <p:sp>
        <p:nvSpPr>
          <p:cNvPr id="5" name="Footer Placeholder 4"/>
          <p:cNvSpPr>
            <a:spLocks noGrp="1"/>
          </p:cNvSpPr>
          <p:nvPr>
            <p:ph type="ftr" sz="quarter" idx="11"/>
          </p:nvPr>
        </p:nvSpPr>
        <p:spPr/>
        <p:txBody>
          <a:bodyPr/>
          <a:lstStyle/>
          <a:p>
            <a:r>
              <a:rPr lang="en-US" dirty="0" smtClean="0"/>
              <a:t>INETCT 2010 – where next?</a:t>
            </a:r>
            <a:endParaRPr lang="en-US" dirty="0"/>
          </a:p>
        </p:txBody>
      </p:sp>
      <p:sp>
        <p:nvSpPr>
          <p:cNvPr id="6" name="Slide Number Placeholder 5"/>
          <p:cNvSpPr>
            <a:spLocks noGrp="1"/>
          </p:cNvSpPr>
          <p:nvPr>
            <p:ph type="sldNum" sz="quarter" idx="12"/>
          </p:nvPr>
        </p:nvSpPr>
        <p:spPr/>
        <p:txBody>
          <a:bodyPr/>
          <a:lstStyle/>
          <a:p>
            <a:fld id="{EAA37F56-A0B0-604C-BDB1-090CAEFC5269}" type="slidenum">
              <a:rPr lang="en-US"/>
              <a:pPr/>
              <a:t>3</a:t>
            </a:fld>
            <a:endParaRPr lang="en-US"/>
          </a:p>
        </p:txBody>
      </p:sp>
      <p:sp>
        <p:nvSpPr>
          <p:cNvPr id="5122" name="Rectangle 2"/>
          <p:cNvSpPr>
            <a:spLocks noGrp="1" noChangeArrowheads="1"/>
          </p:cNvSpPr>
          <p:nvPr>
            <p:ph type="title"/>
          </p:nvPr>
        </p:nvSpPr>
        <p:spPr/>
        <p:txBody>
          <a:bodyPr/>
          <a:lstStyle/>
          <a:p>
            <a:r>
              <a:rPr lang="en-US" dirty="0" smtClean="0"/>
              <a:t>Why INET?</a:t>
            </a:r>
            <a:endParaRPr lang="en-US" dirty="0"/>
          </a:p>
        </p:txBody>
      </p:sp>
      <p:sp>
        <p:nvSpPr>
          <p:cNvPr id="5123" name="Rectangle 3"/>
          <p:cNvSpPr>
            <a:spLocks noGrp="1" noChangeArrowheads="1"/>
          </p:cNvSpPr>
          <p:nvPr>
            <p:ph type="body" idx="1"/>
          </p:nvPr>
        </p:nvSpPr>
        <p:spPr/>
        <p:txBody>
          <a:bodyPr/>
          <a:lstStyle/>
          <a:p>
            <a:r>
              <a:rPr lang="en-US" sz="2800" dirty="0" smtClean="0"/>
              <a:t>Regional conferences, supported by ISOC</a:t>
            </a:r>
          </a:p>
          <a:p>
            <a:r>
              <a:rPr lang="en-US" sz="2800" dirty="0" err="1" smtClean="0"/>
              <a:t>Dawit</a:t>
            </a:r>
            <a:r>
              <a:rPr lang="en-US" sz="2800" dirty="0" smtClean="0"/>
              <a:t> </a:t>
            </a:r>
            <a:r>
              <a:rPr lang="en-US" sz="2800" dirty="0" err="1" smtClean="0"/>
              <a:t>Bekele</a:t>
            </a:r>
            <a:r>
              <a:rPr lang="en-US" sz="2800" dirty="0" smtClean="0"/>
              <a:t> approached me last year and we agreed to look at an agenda, which lead us down a path of asking, what next?</a:t>
            </a:r>
          </a:p>
          <a:p>
            <a:r>
              <a:rPr lang="en-US" sz="2800" dirty="0" smtClean="0"/>
              <a:t>A suggested goal was to ‘rejuvenate the chapter’, it resonated… still what next?</a:t>
            </a:r>
          </a:p>
          <a:p>
            <a:r>
              <a:rPr lang="en-US" sz="2800" dirty="0" smtClean="0"/>
              <a:t>Thanks to everyone that helped put it together</a:t>
            </a:r>
          </a:p>
          <a:p>
            <a:r>
              <a:rPr lang="en-US" sz="2800" dirty="0" smtClean="0"/>
              <a:t>Help us to answer it</a:t>
            </a:r>
          </a:p>
          <a:p>
            <a:endParaRPr 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CA6DA2-6E9C-3546-8CDB-DD895663EFBC}" type="datetime1">
              <a:rPr lang="en-US"/>
              <a:pPr/>
              <a:t>5/24/10</a:t>
            </a:fld>
            <a:endParaRPr lang="en-US"/>
          </a:p>
        </p:txBody>
      </p:sp>
      <p:sp>
        <p:nvSpPr>
          <p:cNvPr id="6" name="Slide Number Placeholder 5"/>
          <p:cNvSpPr>
            <a:spLocks noGrp="1"/>
          </p:cNvSpPr>
          <p:nvPr>
            <p:ph type="sldNum" sz="quarter" idx="12"/>
          </p:nvPr>
        </p:nvSpPr>
        <p:spPr/>
        <p:txBody>
          <a:bodyPr/>
          <a:lstStyle/>
          <a:p>
            <a:fld id="{A3E7A716-7651-F04E-AC67-9BCA7B551471}" type="slidenum">
              <a:rPr lang="en-US"/>
              <a:pPr/>
              <a:t>30</a:t>
            </a:fld>
            <a:endParaRPr lang="en-US"/>
          </a:p>
        </p:txBody>
      </p:sp>
      <p:sp>
        <p:nvSpPr>
          <p:cNvPr id="18434" name="Rectangle 2"/>
          <p:cNvSpPr>
            <a:spLocks noGrp="1" noChangeArrowheads="1"/>
          </p:cNvSpPr>
          <p:nvPr>
            <p:ph type="title"/>
          </p:nvPr>
        </p:nvSpPr>
        <p:spPr/>
        <p:txBody>
          <a:bodyPr/>
          <a:lstStyle/>
          <a:p>
            <a:r>
              <a:rPr lang="en-US" sz="4000" dirty="0" smtClean="0"/>
              <a:t>What next?</a:t>
            </a:r>
            <a:endParaRPr lang="en-US" sz="4000" dirty="0"/>
          </a:p>
        </p:txBody>
      </p:sp>
      <p:sp>
        <p:nvSpPr>
          <p:cNvPr id="18435" name="Rectangle 3"/>
          <p:cNvSpPr>
            <a:spLocks noGrp="1" noChangeArrowheads="1"/>
          </p:cNvSpPr>
          <p:nvPr>
            <p:ph type="body" idx="1"/>
          </p:nvPr>
        </p:nvSpPr>
        <p:spPr/>
        <p:txBody>
          <a:bodyPr/>
          <a:lstStyle/>
          <a:p>
            <a:pPr>
              <a:buNone/>
            </a:pPr>
            <a:r>
              <a:rPr lang="en-US" dirty="0" smtClean="0"/>
              <a:t>Steve Song - African undersea cables </a:t>
            </a:r>
          </a:p>
          <a:p>
            <a:pPr>
              <a:buNone/>
            </a:pPr>
            <a:r>
              <a:rPr lang="en-US" dirty="0" smtClean="0"/>
              <a:t>Stefan </a:t>
            </a:r>
            <a:r>
              <a:rPr lang="en-US" dirty="0" err="1" smtClean="0"/>
              <a:t>Doeblin</a:t>
            </a:r>
            <a:r>
              <a:rPr lang="en-US" dirty="0" smtClean="0"/>
              <a:t> - </a:t>
            </a:r>
            <a:r>
              <a:rPr lang="en-US" sz="2800" dirty="0" smtClean="0"/>
              <a:t>Chairman, Network Economy</a:t>
            </a:r>
          </a:p>
          <a:p>
            <a:pPr>
              <a:buNone/>
            </a:pPr>
            <a:r>
              <a:rPr lang="en-US" sz="2800" dirty="0" smtClean="0"/>
              <a:t>J Scott Marcus - Director, Department Manager for WIK-Consult in Germany</a:t>
            </a:r>
          </a:p>
          <a:p>
            <a:pPr>
              <a:buNone/>
            </a:pPr>
            <a:r>
              <a:rPr lang="en-US" sz="2800" dirty="0" smtClean="0"/>
              <a:t>Panel - Internet aggregators - backbone providers - up to Gigabit related products for ISPs </a:t>
            </a:r>
          </a:p>
          <a:p>
            <a:pPr>
              <a:buNone/>
            </a:pPr>
            <a:r>
              <a:rPr lang="en-US" sz="2800" dirty="0" smtClean="0"/>
              <a:t>Open microphone – to address the questions</a:t>
            </a:r>
          </a:p>
          <a:p>
            <a:pPr>
              <a:buNone/>
            </a:pPr>
            <a:endParaRPr lang="en-US"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FD9B59-C193-5C42-A8DC-AEFE63A288FE}" type="datetime1">
              <a:rPr lang="en-US"/>
              <a:pPr/>
              <a:t>5/24/10</a:t>
            </a:fld>
            <a:endParaRPr lang="en-US"/>
          </a:p>
        </p:txBody>
      </p:sp>
      <p:sp>
        <p:nvSpPr>
          <p:cNvPr id="6" name="Slide Number Placeholder 5"/>
          <p:cNvSpPr>
            <a:spLocks noGrp="1"/>
          </p:cNvSpPr>
          <p:nvPr>
            <p:ph type="sldNum" sz="quarter" idx="12"/>
          </p:nvPr>
        </p:nvSpPr>
        <p:spPr/>
        <p:txBody>
          <a:bodyPr/>
          <a:lstStyle/>
          <a:p>
            <a:fld id="{C7EC6FFD-D25C-9547-8929-4AF0F57AB362}" type="slidenum">
              <a:rPr lang="en-US"/>
              <a:pPr/>
              <a:t>31</a:t>
            </a:fld>
            <a:endParaRPr lang="en-US"/>
          </a:p>
        </p:txBody>
      </p:sp>
      <p:sp>
        <p:nvSpPr>
          <p:cNvPr id="19458" name="Rectangle 2"/>
          <p:cNvSpPr>
            <a:spLocks noGrp="1" noChangeArrowheads="1"/>
          </p:cNvSpPr>
          <p:nvPr>
            <p:ph type="title"/>
          </p:nvPr>
        </p:nvSpPr>
        <p:spPr/>
        <p:txBody>
          <a:bodyPr/>
          <a:lstStyle/>
          <a:p>
            <a:r>
              <a:rPr lang="en-US" sz="4000" dirty="0" smtClean="0"/>
              <a:t>Gigabit</a:t>
            </a:r>
            <a:endParaRPr lang="en-US" sz="4800" b="1" dirty="0"/>
          </a:p>
        </p:txBody>
      </p:sp>
      <p:sp>
        <p:nvSpPr>
          <p:cNvPr id="19459" name="Rectangle 3"/>
          <p:cNvSpPr>
            <a:spLocks noGrp="1" noChangeArrowheads="1"/>
          </p:cNvSpPr>
          <p:nvPr>
            <p:ph type="body" idx="1"/>
          </p:nvPr>
        </p:nvSpPr>
        <p:spPr/>
        <p:txBody>
          <a:bodyPr/>
          <a:lstStyle/>
          <a:p>
            <a:pPr algn="ctr">
              <a:buFontTx/>
              <a:buNone/>
            </a:pPr>
            <a:endParaRPr lang="en-US" sz="3600" dirty="0" smtClean="0"/>
          </a:p>
          <a:p>
            <a:pPr algn="ctr">
              <a:buFontTx/>
              <a:buNone/>
            </a:pPr>
            <a:r>
              <a:rPr lang="en-US" sz="3600" dirty="0" smtClean="0"/>
              <a:t>Should we do </a:t>
            </a:r>
            <a:r>
              <a:rPr lang="en-US" sz="3600" dirty="0"/>
              <a:t>more?</a:t>
            </a:r>
            <a:endParaRPr lang="en-US" sz="3600" dirty="0" smtClean="0"/>
          </a:p>
          <a:p>
            <a:pPr algn="ctr">
              <a:buFontTx/>
              <a:buNone/>
            </a:pP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FD9B59-C193-5C42-A8DC-AEFE63A288FE}" type="datetime1">
              <a:rPr lang="en-US"/>
              <a:pPr/>
              <a:t>5/24/10</a:t>
            </a:fld>
            <a:endParaRPr lang="en-US"/>
          </a:p>
        </p:txBody>
      </p:sp>
      <p:sp>
        <p:nvSpPr>
          <p:cNvPr id="6" name="Slide Number Placeholder 5"/>
          <p:cNvSpPr>
            <a:spLocks noGrp="1"/>
          </p:cNvSpPr>
          <p:nvPr>
            <p:ph type="sldNum" sz="quarter" idx="12"/>
          </p:nvPr>
        </p:nvSpPr>
        <p:spPr/>
        <p:txBody>
          <a:bodyPr/>
          <a:lstStyle/>
          <a:p>
            <a:fld id="{C7EC6FFD-D25C-9547-8929-4AF0F57AB362}" type="slidenum">
              <a:rPr lang="en-US"/>
              <a:pPr/>
              <a:t>32</a:t>
            </a:fld>
            <a:endParaRPr lang="en-US"/>
          </a:p>
        </p:txBody>
      </p:sp>
      <p:sp>
        <p:nvSpPr>
          <p:cNvPr id="19458" name="Rectangle 2"/>
          <p:cNvSpPr>
            <a:spLocks noGrp="1" noChangeArrowheads="1"/>
          </p:cNvSpPr>
          <p:nvPr>
            <p:ph type="title"/>
          </p:nvPr>
        </p:nvSpPr>
        <p:spPr/>
        <p:txBody>
          <a:bodyPr/>
          <a:lstStyle/>
          <a:p>
            <a:r>
              <a:rPr lang="en-US" sz="4000" dirty="0" smtClean="0"/>
              <a:t>INETCT 2010</a:t>
            </a:r>
            <a:endParaRPr lang="en-US" sz="4800" b="1" dirty="0"/>
          </a:p>
        </p:txBody>
      </p:sp>
      <p:sp>
        <p:nvSpPr>
          <p:cNvPr id="19459" name="Rectangle 3"/>
          <p:cNvSpPr>
            <a:spLocks noGrp="1" noChangeArrowheads="1"/>
          </p:cNvSpPr>
          <p:nvPr>
            <p:ph type="body" idx="1"/>
          </p:nvPr>
        </p:nvSpPr>
        <p:spPr/>
        <p:txBody>
          <a:bodyPr/>
          <a:lstStyle/>
          <a:p>
            <a:pPr algn="ctr">
              <a:buFontTx/>
              <a:buNone/>
            </a:pPr>
            <a:r>
              <a:rPr lang="en-US" sz="3600" dirty="0" smtClean="0"/>
              <a:t>Thanks to </a:t>
            </a:r>
          </a:p>
          <a:p>
            <a:pPr algn="ctr">
              <a:buFontTx/>
              <a:buNone/>
            </a:pPr>
            <a:r>
              <a:rPr lang="en-US" sz="3600" dirty="0" smtClean="0"/>
              <a:t>The </a:t>
            </a:r>
            <a:r>
              <a:rPr lang="en-US" sz="3600" dirty="0" err="1" smtClean="0"/>
              <a:t>wg</a:t>
            </a:r>
            <a:r>
              <a:rPr lang="en-US" sz="3600" dirty="0" smtClean="0"/>
              <a:t>:</a:t>
            </a:r>
            <a:r>
              <a:rPr lang="en-US" sz="3600" dirty="0" smtClean="0"/>
              <a:t> Saul</a:t>
            </a:r>
            <a:r>
              <a:rPr lang="en-US" sz="3600" dirty="0" smtClean="0"/>
              <a:t>,</a:t>
            </a:r>
            <a:r>
              <a:rPr lang="en-US" sz="3600" dirty="0" smtClean="0"/>
              <a:t> Paul</a:t>
            </a:r>
            <a:r>
              <a:rPr lang="en-US" sz="3600" dirty="0" smtClean="0"/>
              <a:t>, and</a:t>
            </a:r>
            <a:r>
              <a:rPr lang="en-US" sz="3600" dirty="0" smtClean="0"/>
              <a:t> </a:t>
            </a:r>
            <a:r>
              <a:rPr lang="en-US" sz="3600" dirty="0" err="1" smtClean="0"/>
              <a:t>Bronwen</a:t>
            </a:r>
            <a:endParaRPr lang="en-US" sz="3600" dirty="0" smtClean="0"/>
          </a:p>
          <a:p>
            <a:pPr algn="ctr">
              <a:buFontTx/>
              <a:buNone/>
            </a:pPr>
            <a:r>
              <a:rPr lang="en-US" sz="3600" dirty="0" smtClean="0"/>
              <a:t>Support:</a:t>
            </a:r>
            <a:r>
              <a:rPr lang="en-US" sz="3600" dirty="0" smtClean="0"/>
              <a:t> Carmen </a:t>
            </a:r>
            <a:r>
              <a:rPr lang="en-US" sz="3600" dirty="0" smtClean="0"/>
              <a:t>and</a:t>
            </a:r>
            <a:r>
              <a:rPr lang="en-US" sz="3600" dirty="0" smtClean="0"/>
              <a:t> </a:t>
            </a:r>
            <a:r>
              <a:rPr lang="en-US" sz="3600" dirty="0" err="1" smtClean="0"/>
              <a:t>Stephnie</a:t>
            </a:r>
            <a:endParaRPr lang="en-US" sz="3600" dirty="0" smtClean="0"/>
          </a:p>
          <a:p>
            <a:pPr algn="ctr">
              <a:buFontTx/>
              <a:buNone/>
            </a:pPr>
            <a:r>
              <a:rPr lang="en-US" sz="3600" dirty="0" smtClean="0"/>
              <a:t>Sponsors: ISOC! </a:t>
            </a:r>
          </a:p>
          <a:p>
            <a:pPr algn="ctr">
              <a:buFontTx/>
              <a:buNone/>
            </a:pPr>
            <a:r>
              <a:rPr lang="en-US" sz="2800" dirty="0" err="1" smtClean="0"/>
              <a:t>UniforumSA</a:t>
            </a:r>
            <a:r>
              <a:rPr lang="en-US" sz="2800" dirty="0" smtClean="0"/>
              <a:t> and DFA</a:t>
            </a:r>
          </a:p>
          <a:p>
            <a:pPr algn="ctr">
              <a:buFontTx/>
              <a:buNone/>
            </a:pPr>
            <a:r>
              <a:rPr lang="en-US" sz="2800" dirty="0" smtClean="0"/>
              <a:t>The venue and ALL of YOU!</a:t>
            </a:r>
          </a:p>
          <a:p>
            <a:pPr algn="ctr">
              <a:buFontTx/>
              <a:buNone/>
            </a:pPr>
            <a:endParaRPr lang="en-US" sz="2800" dirty="0" smtClean="0"/>
          </a:p>
          <a:p>
            <a:pPr algn="ctr">
              <a:buFontTx/>
              <a:buNone/>
            </a:pPr>
            <a:endParaRPr lang="en-US" sz="3600" dirty="0" smtClean="0"/>
          </a:p>
          <a:p>
            <a:pPr algn="ctr">
              <a:buFontTx/>
              <a:buNone/>
            </a:pP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697DFC-4F9E-8849-964C-20F0980C4A2C}" type="datetime1">
              <a:rPr lang="en-US"/>
              <a:pPr/>
              <a:t>5/24/10</a:t>
            </a:fld>
            <a:endParaRPr lang="en-US"/>
          </a:p>
        </p:txBody>
      </p:sp>
      <p:sp>
        <p:nvSpPr>
          <p:cNvPr id="6" name="Slide Number Placeholder 5"/>
          <p:cNvSpPr>
            <a:spLocks noGrp="1"/>
          </p:cNvSpPr>
          <p:nvPr>
            <p:ph type="sldNum" sz="quarter" idx="12"/>
          </p:nvPr>
        </p:nvSpPr>
        <p:spPr/>
        <p:txBody>
          <a:bodyPr/>
          <a:lstStyle/>
          <a:p>
            <a:fld id="{EEA21DC0-ADC3-F34C-ABB4-F940EDF379DF}" type="slidenum">
              <a:rPr lang="en-US"/>
              <a:pPr/>
              <a:t>4</a:t>
            </a:fld>
            <a:endParaRPr lang="en-US"/>
          </a:p>
        </p:txBody>
      </p:sp>
      <p:sp>
        <p:nvSpPr>
          <p:cNvPr id="6146" name="Rectangle 2"/>
          <p:cNvSpPr>
            <a:spLocks noGrp="1" noChangeArrowheads="1"/>
          </p:cNvSpPr>
          <p:nvPr>
            <p:ph type="title"/>
          </p:nvPr>
        </p:nvSpPr>
        <p:spPr/>
        <p:txBody>
          <a:bodyPr/>
          <a:lstStyle/>
          <a:p>
            <a:r>
              <a:rPr lang="en-US" sz="4000" dirty="0" smtClean="0"/>
              <a:t>Policy existence</a:t>
            </a:r>
            <a:endParaRPr lang="en-US" sz="4000" dirty="0"/>
          </a:p>
        </p:txBody>
      </p:sp>
      <p:sp>
        <p:nvSpPr>
          <p:cNvPr id="6147" name="Rectangle 3"/>
          <p:cNvSpPr>
            <a:spLocks noGrp="1" noChangeArrowheads="1"/>
          </p:cNvSpPr>
          <p:nvPr>
            <p:ph type="body" idx="1"/>
          </p:nvPr>
        </p:nvSpPr>
        <p:spPr/>
        <p:txBody>
          <a:bodyPr/>
          <a:lstStyle/>
          <a:p>
            <a:pPr>
              <a:lnSpc>
                <a:spcPct val="90000"/>
              </a:lnSpc>
            </a:pPr>
            <a:r>
              <a:rPr lang="en-US" dirty="0" smtClean="0"/>
              <a:t>2001, comments on new Telecommunications Policy Directions</a:t>
            </a:r>
          </a:p>
          <a:p>
            <a:pPr>
              <a:lnSpc>
                <a:spcPct val="90000"/>
              </a:lnSpc>
            </a:pPr>
            <a:r>
              <a:rPr lang="en-US" dirty="0" smtClean="0"/>
              <a:t>2002 submission on the proposed ECT Bill</a:t>
            </a:r>
          </a:p>
          <a:p>
            <a:pPr>
              <a:lnSpc>
                <a:spcPct val="90000"/>
              </a:lnSpc>
            </a:pPr>
            <a:r>
              <a:rPr lang="en-US" dirty="0" smtClean="0"/>
              <a:t>2004 response to the draft Convergence Bill</a:t>
            </a:r>
          </a:p>
          <a:p>
            <a:pPr>
              <a:lnSpc>
                <a:spcPct val="90000"/>
              </a:lnSpc>
            </a:pPr>
            <a:r>
              <a:rPr lang="en-US" dirty="0" smtClean="0"/>
              <a:t>letter to ICASA and DOC to discuss the high cost of bandwidth in South Africa</a:t>
            </a:r>
          </a:p>
          <a:p>
            <a:pPr>
              <a:lnSpc>
                <a:spcPct val="90000"/>
              </a:lnSpc>
            </a:pPr>
            <a:endParaRPr lang="en-US" dirty="0" smtClean="0"/>
          </a:p>
          <a:p>
            <a:pPr>
              <a:lnSpc>
                <a:spcPct val="90000"/>
              </a:lnSpc>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C50EF0-929D-564F-8FBE-6AC2890DA762}" type="datetime1">
              <a:rPr lang="en-US"/>
              <a:pPr/>
              <a:t>5/24/10</a:t>
            </a:fld>
            <a:endParaRPr lang="en-US"/>
          </a:p>
        </p:txBody>
      </p:sp>
      <p:sp>
        <p:nvSpPr>
          <p:cNvPr id="6" name="Slide Number Placeholder 5"/>
          <p:cNvSpPr>
            <a:spLocks noGrp="1"/>
          </p:cNvSpPr>
          <p:nvPr>
            <p:ph type="sldNum" sz="quarter" idx="12"/>
          </p:nvPr>
        </p:nvSpPr>
        <p:spPr/>
        <p:txBody>
          <a:bodyPr/>
          <a:lstStyle/>
          <a:p>
            <a:fld id="{82F35779-AF21-7947-8796-6B2A5BD2CBE8}" type="slidenum">
              <a:rPr lang="en-US"/>
              <a:pPr/>
              <a:t>5</a:t>
            </a:fld>
            <a:endParaRPr lang="en-US"/>
          </a:p>
        </p:txBody>
      </p:sp>
      <p:sp>
        <p:nvSpPr>
          <p:cNvPr id="7170" name="Rectangle 2"/>
          <p:cNvSpPr>
            <a:spLocks noGrp="1" noChangeArrowheads="1"/>
          </p:cNvSpPr>
          <p:nvPr>
            <p:ph type="title"/>
          </p:nvPr>
        </p:nvSpPr>
        <p:spPr/>
        <p:txBody>
          <a:bodyPr/>
          <a:lstStyle/>
          <a:p>
            <a:r>
              <a:rPr lang="en-US" sz="4000" dirty="0" smtClean="0"/>
              <a:t>“For everyone”</a:t>
            </a:r>
            <a:endParaRPr lang="en-US" sz="4000" dirty="0"/>
          </a:p>
        </p:txBody>
      </p:sp>
      <p:sp>
        <p:nvSpPr>
          <p:cNvPr id="7171" name="Rectangle 3"/>
          <p:cNvSpPr>
            <a:spLocks noGrp="1" noChangeArrowheads="1"/>
          </p:cNvSpPr>
          <p:nvPr>
            <p:ph type="body" idx="1"/>
          </p:nvPr>
        </p:nvSpPr>
        <p:spPr/>
        <p:txBody>
          <a:bodyPr/>
          <a:lstStyle/>
          <a:p>
            <a:pPr>
              <a:lnSpc>
                <a:spcPct val="90000"/>
              </a:lnSpc>
            </a:pPr>
            <a:r>
              <a:rPr lang="en-US" sz="2800" dirty="0"/>
              <a:t>Internet connectivity in SA is too expensive</a:t>
            </a:r>
          </a:p>
          <a:p>
            <a:pPr>
              <a:lnSpc>
                <a:spcPct val="90000"/>
              </a:lnSpc>
            </a:pPr>
            <a:r>
              <a:rPr lang="en-US" sz="2800" dirty="0"/>
              <a:t>So the majority of the population loses out on access to the wealth of information and the social benefits of joining the information society</a:t>
            </a:r>
          </a:p>
          <a:p>
            <a:pPr>
              <a:lnSpc>
                <a:spcPct val="90000"/>
              </a:lnSpc>
            </a:pPr>
            <a:r>
              <a:rPr lang="en-US" sz="2800" dirty="0"/>
              <a:t>Without any knowledge of what it is, demand cannot develop, once exposed, people can see why they should use it and what it can do for them</a:t>
            </a:r>
          </a:p>
          <a:p>
            <a:pPr>
              <a:lnSpc>
                <a:spcPct val="90000"/>
              </a:lnSpc>
            </a:pPr>
            <a:r>
              <a:rPr lang="en-US" sz="2800" dirty="0"/>
              <a:t>Internet</a:t>
            </a:r>
            <a:r>
              <a:rPr lang="en-US" sz="2800" dirty="0" smtClean="0"/>
              <a:t> Society must keep this alive</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9A39FC9-9DA3-1443-921E-BBEEE5FF07A9}" type="datetime1">
              <a:rPr lang="en-US"/>
              <a:pPr/>
              <a:t>5/24/10</a:t>
            </a:fld>
            <a:endParaRPr lang="en-US"/>
          </a:p>
        </p:txBody>
      </p:sp>
      <p:sp>
        <p:nvSpPr>
          <p:cNvPr id="6" name="Slide Number Placeholder 5"/>
          <p:cNvSpPr>
            <a:spLocks noGrp="1"/>
          </p:cNvSpPr>
          <p:nvPr>
            <p:ph type="sldNum" sz="quarter" idx="12"/>
          </p:nvPr>
        </p:nvSpPr>
        <p:spPr/>
        <p:txBody>
          <a:bodyPr/>
          <a:lstStyle/>
          <a:p>
            <a:fld id="{1706775A-3167-A342-815C-29797F2A6592}" type="slidenum">
              <a:rPr lang="en-US"/>
              <a:pPr/>
              <a:t>6</a:t>
            </a:fld>
            <a:endParaRPr lang="en-US"/>
          </a:p>
        </p:txBody>
      </p:sp>
      <p:sp>
        <p:nvSpPr>
          <p:cNvPr id="8194" name="Rectangle 2"/>
          <p:cNvSpPr>
            <a:spLocks noGrp="1" noChangeArrowheads="1"/>
          </p:cNvSpPr>
          <p:nvPr>
            <p:ph type="title"/>
          </p:nvPr>
        </p:nvSpPr>
        <p:spPr/>
        <p:txBody>
          <a:bodyPr/>
          <a:lstStyle/>
          <a:p>
            <a:r>
              <a:rPr lang="en-US" dirty="0" smtClean="0"/>
              <a:t>More…</a:t>
            </a:r>
            <a:endParaRPr lang="en-US" dirty="0"/>
          </a:p>
        </p:txBody>
      </p:sp>
      <p:sp>
        <p:nvSpPr>
          <p:cNvPr id="8195" name="Rectangle 3"/>
          <p:cNvSpPr>
            <a:spLocks noGrp="1" noChangeArrowheads="1"/>
          </p:cNvSpPr>
          <p:nvPr>
            <p:ph type="body" idx="1"/>
          </p:nvPr>
        </p:nvSpPr>
        <p:spPr/>
        <p:txBody>
          <a:bodyPr/>
          <a:lstStyle/>
          <a:p>
            <a:r>
              <a:rPr lang="en-US" sz="2800" dirty="0" smtClean="0"/>
              <a:t>Response to ICASA document on ADSL Regulation (Released October 13)</a:t>
            </a:r>
          </a:p>
          <a:p>
            <a:r>
              <a:rPr lang="en-US" sz="2800" dirty="0" smtClean="0"/>
              <a:t>Again 2005 – January and Orally in April</a:t>
            </a:r>
          </a:p>
          <a:p>
            <a:r>
              <a:rPr lang="en-US" sz="2800" dirty="0" smtClean="0"/>
              <a:t>2005 April - Response to Convergence Bill</a:t>
            </a:r>
          </a:p>
          <a:p>
            <a:r>
              <a:rPr lang="en-US" sz="2800" dirty="0" smtClean="0"/>
              <a:t>2005 Oct - Position Paper on Internet costs</a:t>
            </a:r>
          </a:p>
          <a:p>
            <a:r>
              <a:rPr lang="en-US" sz="2800" dirty="0" smtClean="0"/>
              <a:t>2006 - Response to ICASA Frequency Spectrum Questions </a:t>
            </a:r>
          </a:p>
          <a:p>
            <a:r>
              <a:rPr lang="en-US" sz="2800" dirty="0" smtClean="0"/>
              <a:t>F</a:t>
            </a:r>
            <a:r>
              <a:rPr lang="en-US" sz="2400" dirty="0" smtClean="0"/>
              <a:t>riday 29 August 2008 – </a:t>
            </a:r>
            <a:r>
              <a:rPr lang="en-US" sz="2400" dirty="0" err="1" smtClean="0"/>
              <a:t>Altech</a:t>
            </a:r>
            <a:r>
              <a:rPr lang="en-US" sz="2400" dirty="0" smtClean="0"/>
              <a:t> landmark case</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B18694-B531-9148-BDF5-9F4AABA08380}" type="datetime1">
              <a:rPr lang="en-US"/>
              <a:pPr/>
              <a:t>5/24/10</a:t>
            </a:fld>
            <a:endParaRPr lang="en-US"/>
          </a:p>
        </p:txBody>
      </p:sp>
      <p:sp>
        <p:nvSpPr>
          <p:cNvPr id="6" name="Slide Number Placeholder 5"/>
          <p:cNvSpPr>
            <a:spLocks noGrp="1"/>
          </p:cNvSpPr>
          <p:nvPr>
            <p:ph type="sldNum" sz="quarter" idx="12"/>
          </p:nvPr>
        </p:nvSpPr>
        <p:spPr/>
        <p:txBody>
          <a:bodyPr/>
          <a:lstStyle/>
          <a:p>
            <a:fld id="{B543B21C-B42E-504A-8A64-780D1A86D86D}" type="slidenum">
              <a:rPr lang="en-US"/>
              <a:pPr/>
              <a:t>7</a:t>
            </a:fld>
            <a:endParaRPr lang="en-US"/>
          </a:p>
        </p:txBody>
      </p:sp>
      <p:sp>
        <p:nvSpPr>
          <p:cNvPr id="10242" name="Rectangle 2"/>
          <p:cNvSpPr>
            <a:spLocks noGrp="1" noChangeArrowheads="1"/>
          </p:cNvSpPr>
          <p:nvPr>
            <p:ph type="title"/>
          </p:nvPr>
        </p:nvSpPr>
        <p:spPr/>
        <p:txBody>
          <a:bodyPr/>
          <a:lstStyle/>
          <a:p>
            <a:r>
              <a:rPr lang="en-US" dirty="0" smtClean="0"/>
              <a:t>Remember….</a:t>
            </a:r>
            <a:endParaRPr lang="en-US" dirty="0"/>
          </a:p>
        </p:txBody>
      </p:sp>
      <p:sp>
        <p:nvSpPr>
          <p:cNvPr id="10243" name="Rectangle 3"/>
          <p:cNvSpPr>
            <a:spLocks noGrp="1" noChangeArrowheads="1"/>
          </p:cNvSpPr>
          <p:nvPr>
            <p:ph type="body" idx="1"/>
          </p:nvPr>
        </p:nvSpPr>
        <p:spPr/>
        <p:txBody>
          <a:bodyPr/>
          <a:lstStyle/>
          <a:p>
            <a:r>
              <a:rPr lang="en-US" sz="2800" dirty="0"/>
              <a:t>Sept 2004:</a:t>
            </a:r>
            <a:r>
              <a:rPr lang="en-US" sz="2800" dirty="0" smtClean="0"/>
              <a:t> Minister </a:t>
            </a:r>
            <a:r>
              <a:rPr lang="en-US" sz="2800" dirty="0"/>
              <a:t>makes a</a:t>
            </a:r>
            <a:r>
              <a:rPr lang="en-US" sz="2800" dirty="0" smtClean="0"/>
              <a:t> speech - </a:t>
            </a:r>
            <a:r>
              <a:rPr lang="en-US" sz="2800" dirty="0"/>
              <a:t>VANS can self-provide infrastructure from Feb </a:t>
            </a:r>
            <a:r>
              <a:rPr lang="en-US" sz="2800" dirty="0" smtClean="0"/>
              <a:t>2005</a:t>
            </a:r>
            <a:br>
              <a:rPr lang="en-US" sz="2800" dirty="0" smtClean="0"/>
            </a:br>
            <a:r>
              <a:rPr lang="en-US" sz="2800" dirty="0"/>
              <a:t>Feb 2005:</a:t>
            </a:r>
            <a:r>
              <a:rPr lang="en-US" sz="2800" dirty="0" smtClean="0"/>
              <a:t>  The day </a:t>
            </a:r>
            <a:r>
              <a:rPr lang="en-US" sz="2800" dirty="0"/>
              <a:t>before the policies and regulations come into effect,</a:t>
            </a:r>
            <a:r>
              <a:rPr lang="en-US" sz="2800" dirty="0" smtClean="0"/>
              <a:t> Minister </a:t>
            </a:r>
            <a:r>
              <a:rPr lang="en-US" sz="2800" dirty="0"/>
              <a:t>decides to issue a 'clarification' of her</a:t>
            </a:r>
            <a:r>
              <a:rPr lang="en-US" sz="2800" dirty="0" smtClean="0"/>
              <a:t> '</a:t>
            </a:r>
            <a:r>
              <a:rPr lang="en-US" sz="2800" dirty="0"/>
              <a:t>04 announcement. </a:t>
            </a:r>
            <a:r>
              <a:rPr lang="en-US" sz="2800" dirty="0" smtClean="0"/>
              <a:t>She </a:t>
            </a:r>
            <a:r>
              <a:rPr lang="en-US" sz="2800" dirty="0"/>
              <a:t>didn't mean to imply that VANS can </a:t>
            </a:r>
            <a:r>
              <a:rPr lang="en-US" sz="2800" dirty="0" smtClean="0"/>
              <a:t>self-provide</a:t>
            </a:r>
            <a:endParaRPr lang="en-US" sz="2800" dirty="0"/>
          </a:p>
          <a:p>
            <a:r>
              <a:rPr lang="en-US" sz="2800" dirty="0"/>
              <a:t>2008 :</a:t>
            </a:r>
            <a:r>
              <a:rPr lang="en-US" sz="2800" dirty="0" smtClean="0"/>
              <a:t> Pretoria High Court (Acting Judge Davis) </a:t>
            </a:r>
            <a:r>
              <a:rPr lang="en-US" sz="2800" dirty="0"/>
              <a:t>says minister cannot undo what she </a:t>
            </a:r>
            <a:r>
              <a:rPr lang="en-US" sz="2800" dirty="0" smtClean="0"/>
              <a:t>said, basically</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DF2CB19-103E-C74B-92DF-537730D6977E}" type="datetime1">
              <a:rPr lang="en-US"/>
              <a:pPr/>
              <a:t>5/24/10</a:t>
            </a:fld>
            <a:endParaRPr lang="en-US"/>
          </a:p>
        </p:txBody>
      </p:sp>
      <p:sp>
        <p:nvSpPr>
          <p:cNvPr id="6" name="Slide Number Placeholder 5"/>
          <p:cNvSpPr>
            <a:spLocks noGrp="1"/>
          </p:cNvSpPr>
          <p:nvPr>
            <p:ph type="sldNum" sz="quarter" idx="12"/>
          </p:nvPr>
        </p:nvSpPr>
        <p:spPr/>
        <p:txBody>
          <a:bodyPr/>
          <a:lstStyle/>
          <a:p>
            <a:fld id="{EC54BE79-FD0B-1443-AE3B-DBA5F2C7F7A9}" type="slidenum">
              <a:rPr lang="en-US"/>
              <a:pPr/>
              <a:t>8</a:t>
            </a:fld>
            <a:endParaRPr lang="en-US"/>
          </a:p>
        </p:txBody>
      </p:sp>
      <p:sp>
        <p:nvSpPr>
          <p:cNvPr id="11266" name="Rectangle 2"/>
          <p:cNvSpPr>
            <a:spLocks noGrp="1" noChangeArrowheads="1"/>
          </p:cNvSpPr>
          <p:nvPr>
            <p:ph type="title"/>
          </p:nvPr>
        </p:nvSpPr>
        <p:spPr/>
        <p:txBody>
          <a:bodyPr/>
          <a:lstStyle/>
          <a:p>
            <a:r>
              <a:rPr lang="en-US" dirty="0" smtClean="0"/>
              <a:t>So…</a:t>
            </a:r>
            <a:endParaRPr lang="en-US" i="1" dirty="0"/>
          </a:p>
        </p:txBody>
      </p:sp>
      <p:sp>
        <p:nvSpPr>
          <p:cNvPr id="11267" name="Rectangle 3"/>
          <p:cNvSpPr>
            <a:spLocks noGrp="1" noChangeArrowheads="1"/>
          </p:cNvSpPr>
          <p:nvPr>
            <p:ph type="body" idx="1"/>
          </p:nvPr>
        </p:nvSpPr>
        <p:spPr/>
        <p:txBody>
          <a:bodyPr/>
          <a:lstStyle/>
          <a:p>
            <a:pPr>
              <a:lnSpc>
                <a:spcPct val="90000"/>
              </a:lnSpc>
            </a:pPr>
            <a:r>
              <a:rPr lang="en-US" dirty="0" smtClean="0"/>
              <a:t>We have over 400 IECNS licensees</a:t>
            </a:r>
          </a:p>
          <a:p>
            <a:pPr>
              <a:lnSpc>
                <a:spcPct val="90000"/>
              </a:lnSpc>
            </a:pPr>
            <a:r>
              <a:rPr lang="en-US" dirty="0" smtClean="0"/>
              <a:t>Any number e.g. 200 class ECNS licensees</a:t>
            </a:r>
          </a:p>
          <a:p>
            <a:pPr>
              <a:lnSpc>
                <a:spcPct val="90000"/>
              </a:lnSpc>
            </a:pPr>
            <a:r>
              <a:rPr lang="en-US" dirty="0" smtClean="0"/>
              <a:t>About 350 IECS licensees</a:t>
            </a:r>
          </a:p>
          <a:p>
            <a:pPr>
              <a:lnSpc>
                <a:spcPct val="90000"/>
              </a:lnSpc>
            </a:pPr>
            <a:r>
              <a:rPr lang="en-US" dirty="0" smtClean="0"/>
              <a:t>Each of these can obtain right of way, spectrum licensing, use open spectrum and access wholesale Internet connections</a:t>
            </a:r>
          </a:p>
          <a:p>
            <a:pPr>
              <a:lnSpc>
                <a:spcPct val="90000"/>
              </a:lnSpc>
            </a:pPr>
            <a:r>
              <a:rPr lang="en-US" dirty="0" smtClean="0"/>
              <a:t>Everything we asked for was given to us (in court, and not in any policy hearings)</a:t>
            </a:r>
          </a:p>
          <a:p>
            <a:pPr>
              <a:lnSpc>
                <a:spcPct val="90000"/>
              </a:lnSpc>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A0E50E-75D6-A44D-821B-5DF89D8D4A9D}" type="datetime1">
              <a:rPr lang="en-US"/>
              <a:pPr/>
              <a:t>5/24/10</a:t>
            </a:fld>
            <a:endParaRPr lang="en-US"/>
          </a:p>
        </p:txBody>
      </p:sp>
      <p:sp>
        <p:nvSpPr>
          <p:cNvPr id="6" name="Slide Number Placeholder 5"/>
          <p:cNvSpPr>
            <a:spLocks noGrp="1"/>
          </p:cNvSpPr>
          <p:nvPr>
            <p:ph type="sldNum" sz="quarter" idx="12"/>
          </p:nvPr>
        </p:nvSpPr>
        <p:spPr/>
        <p:txBody>
          <a:bodyPr/>
          <a:lstStyle/>
          <a:p>
            <a:fld id="{402386F0-5507-2843-B052-8A9BB443AA74}" type="slidenum">
              <a:rPr lang="en-US"/>
              <a:pPr/>
              <a:t>9</a:t>
            </a:fld>
            <a:endParaRPr lang="en-US"/>
          </a:p>
        </p:txBody>
      </p:sp>
      <p:sp>
        <p:nvSpPr>
          <p:cNvPr id="12290" name="Rectangle 2"/>
          <p:cNvSpPr>
            <a:spLocks noGrp="1" noChangeArrowheads="1"/>
          </p:cNvSpPr>
          <p:nvPr>
            <p:ph type="title"/>
          </p:nvPr>
        </p:nvSpPr>
        <p:spPr/>
        <p:txBody>
          <a:bodyPr/>
          <a:lstStyle/>
          <a:p>
            <a:r>
              <a:rPr lang="en-US" dirty="0" smtClean="0"/>
              <a:t>Basic costs</a:t>
            </a:r>
            <a:endParaRPr lang="en-US" i="1" dirty="0"/>
          </a:p>
        </p:txBody>
      </p:sp>
      <p:sp>
        <p:nvSpPr>
          <p:cNvPr id="12291" name="Rectangle 3"/>
          <p:cNvSpPr>
            <a:spLocks noGrp="1" noChangeArrowheads="1"/>
          </p:cNvSpPr>
          <p:nvPr>
            <p:ph type="body" idx="1"/>
          </p:nvPr>
        </p:nvSpPr>
        <p:spPr>
          <a:xfrm>
            <a:off x="457200" y="2209800"/>
            <a:ext cx="8229600" cy="3916363"/>
          </a:xfrm>
        </p:spPr>
        <p:txBody>
          <a:bodyPr/>
          <a:lstStyle/>
          <a:p>
            <a:r>
              <a:rPr lang="en-US" dirty="0" smtClean="0"/>
              <a:t>Basic model - line + transit</a:t>
            </a:r>
          </a:p>
          <a:p>
            <a:r>
              <a:rPr lang="en-US" dirty="0" smtClean="0"/>
              <a:t>Fixed monthly to Telkom – 384/512/4096 </a:t>
            </a:r>
            <a:r>
              <a:rPr lang="en-US" dirty="0" err="1" smtClean="0"/>
              <a:t>dsl</a:t>
            </a:r>
            <a:endParaRPr lang="en-US" dirty="0" smtClean="0"/>
          </a:p>
          <a:p>
            <a:r>
              <a:rPr lang="en-US" dirty="0" smtClean="0"/>
              <a:t>Competitive transit providers – new products all the time, all you can eat, </a:t>
            </a:r>
            <a:r>
              <a:rPr lang="en-US" dirty="0" err="1" smtClean="0"/>
              <a:t>afrihost</a:t>
            </a:r>
            <a:r>
              <a:rPr lang="en-US" dirty="0" smtClean="0"/>
              <a:t>, </a:t>
            </a:r>
            <a:r>
              <a:rPr lang="en-US" dirty="0" err="1" smtClean="0"/>
              <a:t>mweb</a:t>
            </a:r>
            <a:r>
              <a:rPr lang="en-US" dirty="0" smtClean="0"/>
              <a:t>…</a:t>
            </a:r>
          </a:p>
          <a:p>
            <a:r>
              <a:rPr lang="en-US" dirty="0" smtClean="0"/>
              <a:t>BUT to quality one must have a Telkom line R131 (i.e. </a:t>
            </a:r>
            <a:r>
              <a:rPr lang="en-US" dirty="0"/>
              <a:t>T</a:t>
            </a:r>
            <a:r>
              <a:rPr lang="en-US" dirty="0" smtClean="0"/>
              <a:t>elkom account + </a:t>
            </a:r>
            <a:r>
              <a:rPr lang="en-US" dirty="0" err="1" smtClean="0"/>
              <a:t>dsl</a:t>
            </a:r>
            <a:r>
              <a:rPr lang="en-US" dirty="0" smtClean="0"/>
              <a:t> line + transit)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ill Sans"/>
        <a:ea typeface="Osaka"/>
        <a:cs typeface="Osaka"/>
      </a:majorFont>
      <a:minorFont>
        <a:latin typeface="Gill San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neo:Applications:Microsoft Office 2004:Templates:Presentations:Designs:Blank Presentation</Template>
  <TotalTime>6031</TotalTime>
  <Words>2005</Words>
  <Application>Microsoft PowerPoint</Application>
  <PresentationFormat>On-screen Show (4:3)</PresentationFormat>
  <Paragraphs>243</Paragraphs>
  <Slides>32</Slides>
  <Notes>2</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Blank Presentation</vt:lpstr>
      <vt:lpstr>Internet Society (South Africa) INETCT 2010</vt:lpstr>
      <vt:lpstr>Contents</vt:lpstr>
      <vt:lpstr>Why INET?</vt:lpstr>
      <vt:lpstr>Policy existence</vt:lpstr>
      <vt:lpstr>“For everyone”</vt:lpstr>
      <vt:lpstr>More…</vt:lpstr>
      <vt:lpstr>Remember….</vt:lpstr>
      <vt:lpstr>So…</vt:lpstr>
      <vt:lpstr>Basic costs</vt:lpstr>
      <vt:lpstr>adsl policy and prices</vt:lpstr>
      <vt:lpstr>Transit</vt:lpstr>
      <vt:lpstr>IPC - Telkom</vt:lpstr>
      <vt:lpstr>IPC issues</vt:lpstr>
      <vt:lpstr>Consumer Lines</vt:lpstr>
      <vt:lpstr>Belhar Internet Fiesta</vt:lpstr>
      <vt:lpstr>Taxi TRUCK</vt:lpstr>
      <vt:lpstr>ISP network</vt:lpstr>
      <vt:lpstr>Transit essentials</vt:lpstr>
      <vt:lpstr>Last mile – alt IPC</vt:lpstr>
      <vt:lpstr>What next?</vt:lpstr>
      <vt:lpstr>Transit cost to ISP</vt:lpstr>
      <vt:lpstr>map</vt:lpstr>
      <vt:lpstr>map</vt:lpstr>
      <vt:lpstr>Transit essentials</vt:lpstr>
      <vt:lpstr>Transit cost to ISP</vt:lpstr>
      <vt:lpstr>Transit cost to ISP</vt:lpstr>
      <vt:lpstr>What next?</vt:lpstr>
      <vt:lpstr>What next?</vt:lpstr>
      <vt:lpstr>Questions</vt:lpstr>
      <vt:lpstr>What next?</vt:lpstr>
      <vt:lpstr>Gigabit</vt:lpstr>
      <vt:lpstr>INETCT 2010</vt:lpstr>
    </vt:vector>
  </TitlesOfParts>
  <Company>bridges.org</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Society of South Africa Internet Fiesta</dc:title>
  <dc:creator> bridges.org</dc:creator>
  <cp:lastModifiedBy>Alan Levin</cp:lastModifiedBy>
  <cp:revision>71</cp:revision>
  <cp:lastPrinted>2005-09-12T07:09:20Z</cp:lastPrinted>
  <dcterms:created xsi:type="dcterms:W3CDTF">2010-05-24T07:41:43Z</dcterms:created>
  <dcterms:modified xsi:type="dcterms:W3CDTF">2010-05-24T07:46:05Z</dcterms:modified>
</cp:coreProperties>
</file>